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7" r:id="rId2"/>
    <p:sldId id="314" r:id="rId3"/>
    <p:sldId id="266" r:id="rId4"/>
    <p:sldId id="272" r:id="rId5"/>
    <p:sldId id="293" r:id="rId6"/>
    <p:sldId id="302" r:id="rId7"/>
    <p:sldId id="282" r:id="rId8"/>
    <p:sldId id="289" r:id="rId9"/>
    <p:sldId id="273" r:id="rId10"/>
    <p:sldId id="307" r:id="rId11"/>
    <p:sldId id="306" r:id="rId12"/>
    <p:sldId id="303" r:id="rId13"/>
    <p:sldId id="315" r:id="rId14"/>
    <p:sldId id="318" r:id="rId15"/>
    <p:sldId id="316" r:id="rId16"/>
    <p:sldId id="320" r:id="rId17"/>
    <p:sldId id="304" r:id="rId18"/>
    <p:sldId id="312" r:id="rId19"/>
    <p:sldId id="317" r:id="rId20"/>
    <p:sldId id="308" r:id="rId21"/>
    <p:sldId id="319" r:id="rId22"/>
    <p:sldId id="311" r:id="rId23"/>
    <p:sldId id="313" r:id="rId24"/>
    <p:sldId id="305" r:id="rId2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CA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451" autoAdjust="0"/>
  </p:normalViewPr>
  <p:slideViewPr>
    <p:cSldViewPr snapToGrid="0" showGuides="1">
      <p:cViewPr varScale="1">
        <p:scale>
          <a:sx n="87" d="100"/>
          <a:sy n="87" d="100"/>
        </p:scale>
        <p:origin x="480" y="8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7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EB9656B-74C7-455B-B2B8-19A3A45F59A9}" type="datetime1">
              <a:rPr lang="en-GB" smtClean="0"/>
              <a:t>24/04/2023</a:t>
            </a:fld>
            <a:endParaRPr lang="en-GB"/>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GB" smtClean="0"/>
              <a:t>‹#›</a:t>
            </a:fld>
            <a:endParaRPr lang="en-GB"/>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77C96CD-B971-4362-943D-DA39C9C7A795}" type="datetime1">
              <a:rPr lang="en-GB" noProof="0" smtClean="0"/>
              <a:t>24/04/2023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C51814-3B91-4036-94D2-3977634EE214}" type="slidenum">
              <a:rPr lang="en-GB" noProof="0" smtClean="0"/>
              <a:t>‹#›</a:t>
            </a:fld>
            <a:endParaRPr lang="en-GB"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a:t>
            </a:fld>
            <a:endParaRPr lang="en-GB"/>
          </a:p>
        </p:txBody>
      </p:sp>
    </p:spTree>
    <p:extLst>
      <p:ext uri="{BB962C8B-B14F-4D97-AF65-F5344CB8AC3E}">
        <p14:creationId xmlns:p14="http://schemas.microsoft.com/office/powerpoint/2010/main" val="3519699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10</a:t>
            </a:fld>
            <a:endParaRPr lang="en-GB"/>
          </a:p>
        </p:txBody>
      </p:sp>
    </p:spTree>
    <p:extLst>
      <p:ext uri="{BB962C8B-B14F-4D97-AF65-F5344CB8AC3E}">
        <p14:creationId xmlns:p14="http://schemas.microsoft.com/office/powerpoint/2010/main" val="987025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11</a:t>
            </a:fld>
            <a:endParaRPr lang="en-GB"/>
          </a:p>
        </p:txBody>
      </p:sp>
    </p:spTree>
    <p:extLst>
      <p:ext uri="{BB962C8B-B14F-4D97-AF65-F5344CB8AC3E}">
        <p14:creationId xmlns:p14="http://schemas.microsoft.com/office/powerpoint/2010/main" val="9872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12</a:t>
            </a:fld>
            <a:endParaRPr lang="en-GB"/>
          </a:p>
        </p:txBody>
      </p:sp>
    </p:spTree>
    <p:extLst>
      <p:ext uri="{BB962C8B-B14F-4D97-AF65-F5344CB8AC3E}">
        <p14:creationId xmlns:p14="http://schemas.microsoft.com/office/powerpoint/2010/main" val="218556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13</a:t>
            </a:fld>
            <a:endParaRPr lang="en-GB"/>
          </a:p>
        </p:txBody>
      </p:sp>
    </p:spTree>
    <p:extLst>
      <p:ext uri="{BB962C8B-B14F-4D97-AF65-F5344CB8AC3E}">
        <p14:creationId xmlns:p14="http://schemas.microsoft.com/office/powerpoint/2010/main" val="109316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14</a:t>
            </a:fld>
            <a:endParaRPr lang="en-GB"/>
          </a:p>
        </p:txBody>
      </p:sp>
    </p:spTree>
    <p:extLst>
      <p:ext uri="{BB962C8B-B14F-4D97-AF65-F5344CB8AC3E}">
        <p14:creationId xmlns:p14="http://schemas.microsoft.com/office/powerpoint/2010/main" val="4907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15</a:t>
            </a:fld>
            <a:endParaRPr lang="en-GB"/>
          </a:p>
        </p:txBody>
      </p:sp>
    </p:spTree>
    <p:extLst>
      <p:ext uri="{BB962C8B-B14F-4D97-AF65-F5344CB8AC3E}">
        <p14:creationId xmlns:p14="http://schemas.microsoft.com/office/powerpoint/2010/main" val="11906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16</a:t>
            </a:fld>
            <a:endParaRPr lang="en-GB"/>
          </a:p>
        </p:txBody>
      </p:sp>
    </p:spTree>
    <p:extLst>
      <p:ext uri="{BB962C8B-B14F-4D97-AF65-F5344CB8AC3E}">
        <p14:creationId xmlns:p14="http://schemas.microsoft.com/office/powerpoint/2010/main" val="3814577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17</a:t>
            </a:fld>
            <a:endParaRPr lang="en-GB"/>
          </a:p>
        </p:txBody>
      </p:sp>
    </p:spTree>
    <p:extLst>
      <p:ext uri="{BB962C8B-B14F-4D97-AF65-F5344CB8AC3E}">
        <p14:creationId xmlns:p14="http://schemas.microsoft.com/office/powerpoint/2010/main" val="375747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18</a:t>
            </a:fld>
            <a:endParaRPr lang="en-GB"/>
          </a:p>
        </p:txBody>
      </p:sp>
    </p:spTree>
    <p:extLst>
      <p:ext uri="{BB962C8B-B14F-4D97-AF65-F5344CB8AC3E}">
        <p14:creationId xmlns:p14="http://schemas.microsoft.com/office/powerpoint/2010/main" val="2977687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19</a:t>
            </a:fld>
            <a:endParaRPr lang="en-GB"/>
          </a:p>
        </p:txBody>
      </p:sp>
    </p:spTree>
    <p:extLst>
      <p:ext uri="{BB962C8B-B14F-4D97-AF65-F5344CB8AC3E}">
        <p14:creationId xmlns:p14="http://schemas.microsoft.com/office/powerpoint/2010/main" val="411854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a:t>
            </a:fld>
            <a:endParaRPr lang="en-GB"/>
          </a:p>
        </p:txBody>
      </p:sp>
    </p:spTree>
    <p:extLst>
      <p:ext uri="{BB962C8B-B14F-4D97-AF65-F5344CB8AC3E}">
        <p14:creationId xmlns:p14="http://schemas.microsoft.com/office/powerpoint/2010/main" val="158563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20</a:t>
            </a:fld>
            <a:endParaRPr lang="en-GB"/>
          </a:p>
        </p:txBody>
      </p:sp>
    </p:spTree>
    <p:extLst>
      <p:ext uri="{BB962C8B-B14F-4D97-AF65-F5344CB8AC3E}">
        <p14:creationId xmlns:p14="http://schemas.microsoft.com/office/powerpoint/2010/main" val="373437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21</a:t>
            </a:fld>
            <a:endParaRPr lang="en-GB"/>
          </a:p>
        </p:txBody>
      </p:sp>
    </p:spTree>
    <p:extLst>
      <p:ext uri="{BB962C8B-B14F-4D97-AF65-F5344CB8AC3E}">
        <p14:creationId xmlns:p14="http://schemas.microsoft.com/office/powerpoint/2010/main" val="252913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22</a:t>
            </a:fld>
            <a:endParaRPr lang="en-GB"/>
          </a:p>
        </p:txBody>
      </p:sp>
    </p:spTree>
    <p:extLst>
      <p:ext uri="{BB962C8B-B14F-4D97-AF65-F5344CB8AC3E}">
        <p14:creationId xmlns:p14="http://schemas.microsoft.com/office/powerpoint/2010/main" val="296731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23</a:t>
            </a:fld>
            <a:endParaRPr lang="en-GB"/>
          </a:p>
        </p:txBody>
      </p:sp>
    </p:spTree>
    <p:extLst>
      <p:ext uri="{BB962C8B-B14F-4D97-AF65-F5344CB8AC3E}">
        <p14:creationId xmlns:p14="http://schemas.microsoft.com/office/powerpoint/2010/main" val="361242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24</a:t>
            </a:fld>
            <a:endParaRPr lang="en-GB"/>
          </a:p>
        </p:txBody>
      </p:sp>
    </p:spTree>
    <p:extLst>
      <p:ext uri="{BB962C8B-B14F-4D97-AF65-F5344CB8AC3E}">
        <p14:creationId xmlns:p14="http://schemas.microsoft.com/office/powerpoint/2010/main" val="2434263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3</a:t>
            </a:fld>
            <a:endParaRPr lang="en-GB"/>
          </a:p>
        </p:txBody>
      </p:sp>
    </p:spTree>
    <p:extLst>
      <p:ext uri="{BB962C8B-B14F-4D97-AF65-F5344CB8AC3E}">
        <p14:creationId xmlns:p14="http://schemas.microsoft.com/office/powerpoint/2010/main" val="121037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4</a:t>
            </a:fld>
            <a:endParaRPr lang="en-GB"/>
          </a:p>
        </p:txBody>
      </p:sp>
    </p:spTree>
    <p:extLst>
      <p:ext uri="{BB962C8B-B14F-4D97-AF65-F5344CB8AC3E}">
        <p14:creationId xmlns:p14="http://schemas.microsoft.com/office/powerpoint/2010/main" val="264987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5</a:t>
            </a:fld>
            <a:endParaRPr lang="en-GB"/>
          </a:p>
        </p:txBody>
      </p:sp>
    </p:spTree>
    <p:extLst>
      <p:ext uri="{BB962C8B-B14F-4D97-AF65-F5344CB8AC3E}">
        <p14:creationId xmlns:p14="http://schemas.microsoft.com/office/powerpoint/2010/main" val="113511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6</a:t>
            </a:fld>
            <a:endParaRPr lang="en-GB"/>
          </a:p>
        </p:txBody>
      </p:sp>
    </p:spTree>
    <p:extLst>
      <p:ext uri="{BB962C8B-B14F-4D97-AF65-F5344CB8AC3E}">
        <p14:creationId xmlns:p14="http://schemas.microsoft.com/office/powerpoint/2010/main" val="249071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7</a:t>
            </a:fld>
            <a:endParaRPr lang="en-GB"/>
          </a:p>
        </p:txBody>
      </p:sp>
    </p:spTree>
    <p:extLst>
      <p:ext uri="{BB962C8B-B14F-4D97-AF65-F5344CB8AC3E}">
        <p14:creationId xmlns:p14="http://schemas.microsoft.com/office/powerpoint/2010/main" val="130830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8</a:t>
            </a:fld>
            <a:endParaRPr lang="en-GB"/>
          </a:p>
        </p:txBody>
      </p:sp>
    </p:spTree>
    <p:extLst>
      <p:ext uri="{BB962C8B-B14F-4D97-AF65-F5344CB8AC3E}">
        <p14:creationId xmlns:p14="http://schemas.microsoft.com/office/powerpoint/2010/main" val="46315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DC51814-3B91-4036-94D2-3977634EE214}" type="slidenum">
              <a:rPr lang="en-GB" smtClean="0"/>
              <a:t>9</a:t>
            </a:fld>
            <a:endParaRPr lang="en-GB"/>
          </a:p>
        </p:txBody>
      </p:sp>
    </p:spTree>
    <p:extLst>
      <p:ext uri="{BB962C8B-B14F-4D97-AF65-F5344CB8AC3E}">
        <p14:creationId xmlns:p14="http://schemas.microsoft.com/office/powerpoint/2010/main" val="73075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rtlCol="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a:solidFill>
                  <a:schemeClr val="bg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a:solidFill>
                  <a:schemeClr val="bg1"/>
                </a:solidFill>
              </a:defRPr>
            </a:lvl1pPr>
          </a:lstStyle>
          <a:p>
            <a:pPr rtl="0"/>
            <a:r>
              <a:rPr lang="en-US" noProof="0"/>
              <a:t>Click to edit Master title style</a:t>
            </a:r>
            <a:endParaRPr lang="en-GB"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rtl="0">
              <a:buNone/>
            </a:pPr>
            <a:r>
              <a:rPr lang="en-US" noProof="0"/>
              <a:t>Click icon to add picture</a:t>
            </a:r>
            <a:endParaRPr lang="en-GB"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a:solidFill>
                  <a:schemeClr val="accent5"/>
                </a:solidFill>
              </a:defRPr>
            </a:lvl1pPr>
          </a:lstStyle>
          <a:p>
            <a:pPr rtl="0"/>
            <a:r>
              <a:rPr lang="en-US" noProof="0"/>
              <a:t>Click to edit Master title style</a:t>
            </a:r>
            <a:endParaRPr lang="en-GB"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a:solidFill>
                  <a:schemeClr val="tx1"/>
                </a:solidFill>
              </a:defRPr>
            </a:lvl1pPr>
          </a:lstStyle>
          <a:p>
            <a:pPr rtl="0"/>
            <a:r>
              <a:rPr lang="en-US" noProof="0"/>
              <a:t>Click to edit Master title style</a:t>
            </a:r>
            <a:endParaRPr lang="en-GB"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a:solidFill>
                  <a:schemeClr val="accent1"/>
                </a:solidFill>
              </a:defRPr>
            </a:lvl1pPr>
          </a:lstStyle>
          <a:p>
            <a:pPr rtl="0"/>
            <a:r>
              <a:rPr lang="en-US" noProof="0"/>
              <a:t>Click to edit Master title style</a:t>
            </a:r>
            <a:endParaRPr lang="en-GB"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US" noProof="0"/>
              <a:t>Click to edit Master title style</a:t>
            </a:r>
            <a:endParaRPr lang="en-GB"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US" noProof="0"/>
              <a:t>Click to edit Master title style</a:t>
            </a:r>
            <a:endParaRPr lang="en-GB"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a:lvl1pPr>
          </a:lstStyle>
          <a:p>
            <a:pPr rtl="0"/>
            <a:r>
              <a:rPr lang="en-US" noProof="0"/>
              <a:t>Click to edit Master title style</a:t>
            </a:r>
            <a:endParaRPr lang="en-GB"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en-US" noProof="0"/>
              <a:t>Click icon to add picture</a:t>
            </a:r>
            <a:endParaRPr lang="en-GB" noProof="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a:lvl1pPr>
          </a:lstStyle>
          <a:p>
            <a:pPr rtl="0"/>
            <a:r>
              <a:rPr lang="en-US" noProof="0"/>
              <a:t>Click to edit Master title style</a:t>
            </a:r>
            <a:endParaRPr lang="en-GB"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US" noProof="0"/>
              <a:t>Click to edit Master title style</a:t>
            </a:r>
            <a:endParaRPr lang="en-GB" noProof="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US" noProof="0"/>
              <a:t>Click to edit Master title style</a:t>
            </a:r>
            <a:endParaRPr lang="en-GB" noProof="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a:solidFill>
                  <a:schemeClr val="tx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US" noProof="0"/>
              <a:t>Click to edit Master title style</a:t>
            </a:r>
            <a:endParaRPr lang="en-GB" noProof="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a:solidFill>
                  <a:schemeClr val="tx1"/>
                </a:solidFill>
              </a:defRPr>
            </a:lvl1pPr>
          </a:lstStyle>
          <a:p>
            <a:pPr rtl="0"/>
            <a:r>
              <a:rPr lang="en-US" noProof="0"/>
              <a:t>Click to edit Master title style</a:t>
            </a:r>
            <a:endParaRPr lang="en-GB" noProof="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en-US" noProof="0"/>
              <a:t>Click to edit Master title style</a:t>
            </a:r>
            <a:endParaRPr lang="en-GB" noProof="0"/>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n-GB" noProof="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en-US" noProof="0"/>
              <a:t>Click to edit Master title style</a:t>
            </a:r>
            <a:endParaRPr lang="en-GB" noProof="0"/>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rtlCol="0"/>
          <a:lstStyle>
            <a:lvl1pPr marL="0" indent="0" algn="ctr">
              <a:buNone/>
              <a:defRPr>
                <a:solidFill>
                  <a:schemeClr val="bg1"/>
                </a:solidFill>
              </a:defRPr>
            </a:lvl1pPr>
          </a:lstStyle>
          <a:p>
            <a:pPr rtl="0"/>
            <a:r>
              <a:rPr lang="en-US" noProof="0"/>
              <a:t>Click icon to add picture</a:t>
            </a:r>
            <a:endParaRPr lang="en-GB" noProof="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rtlCol="0"/>
          <a:lstStyle>
            <a:lvl1pPr marL="0" indent="0" algn="ctr">
              <a:buNone/>
              <a:defRPr>
                <a:solidFill>
                  <a:schemeClr val="bg1"/>
                </a:solidFill>
              </a:defRPr>
            </a:lvl1pPr>
          </a:lstStyle>
          <a:p>
            <a:pPr rtl="0"/>
            <a:r>
              <a:rPr lang="en-US" noProof="0"/>
              <a:t>Click icon to add picture</a:t>
            </a:r>
            <a:endParaRPr lang="en-GB" noProof="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rtlCol="0"/>
          <a:lstStyle>
            <a:lvl1pPr marL="0" indent="0" algn="ctr">
              <a:buNone/>
              <a:defRPr>
                <a:solidFill>
                  <a:schemeClr val="bg1"/>
                </a:solidFill>
              </a:defRPr>
            </a:lvl1pPr>
          </a:lstStyle>
          <a:p>
            <a:pPr rtl="0"/>
            <a:r>
              <a:rPr lang="en-US" noProof="0"/>
              <a:t>Click icon to add picture</a:t>
            </a:r>
            <a:endParaRPr lang="en-GB" noProof="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rtlCol="0"/>
          <a:lstStyle>
            <a:lvl1pPr marL="0" indent="0" algn="ctr">
              <a:buNone/>
              <a:defRPr>
                <a:solidFill>
                  <a:schemeClr val="bg1"/>
                </a:solidFill>
              </a:defRPr>
            </a:lvl1pPr>
          </a:lstStyle>
          <a:p>
            <a:pPr rtl="0"/>
            <a:r>
              <a:rPr lang="en-US" noProof="0"/>
              <a:t>Click icon to add picture</a:t>
            </a:r>
            <a:endParaRPr lang="en-GB" noProof="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p>
            <a:pPr rtl="0"/>
            <a:r>
              <a:rPr lang="en-US" noProof="0"/>
              <a:t>Click to edit Master title style</a:t>
            </a:r>
            <a:endParaRPr lang="en-GB" noProof="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rtlCol="0">
            <a:normAutofit/>
          </a:bodyPr>
          <a:lstStyle>
            <a:lvl1pPr marL="0" indent="0" algn="ctr">
              <a:buNone/>
              <a:defRPr sz="2000">
                <a:solidFill>
                  <a:schemeClr val="tx1"/>
                </a:solidFill>
              </a:defRPr>
            </a:lvl1pPr>
          </a:lstStyle>
          <a:p>
            <a:pPr rtl="0"/>
            <a:r>
              <a:rPr lang="en-US" noProof="0"/>
              <a:t>Click icon to add picture</a:t>
            </a:r>
            <a:endParaRPr lang="en-GB" noProof="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rtlCol="0">
            <a:normAutofit/>
          </a:bodyPr>
          <a:lstStyle>
            <a:lvl1pPr marL="0" indent="0" algn="ctr">
              <a:buNone/>
              <a:defRPr sz="1600">
                <a:solidFill>
                  <a:schemeClr val="bg1"/>
                </a:solidFill>
              </a:defRPr>
            </a:lvl1pPr>
          </a:lstStyle>
          <a:p>
            <a:pPr rtl="0"/>
            <a:r>
              <a:rPr lang="en-US" noProof="0"/>
              <a:t>Click icon to add picture</a:t>
            </a:r>
            <a:endParaRPr lang="en-GB" noProof="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rtlCol="0">
            <a:normAutofit/>
          </a:bodyPr>
          <a:lstStyle>
            <a:lvl1pPr marL="0" indent="0" algn="ctr">
              <a:buNone/>
              <a:defRPr sz="1600">
                <a:solidFill>
                  <a:schemeClr val="tx1"/>
                </a:solidFill>
              </a:defRPr>
            </a:lvl1pPr>
          </a:lstStyle>
          <a:p>
            <a:pPr rtl="0"/>
            <a:r>
              <a:rPr lang="en-US" noProof="0"/>
              <a:t>Click icon to add picture</a:t>
            </a:r>
            <a:endParaRPr lang="en-GB" noProof="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rtlCol="0">
            <a:normAutofit/>
          </a:bodyPr>
          <a:lstStyle>
            <a:lvl1pPr marL="0" indent="0" algn="ctr">
              <a:buNone/>
              <a:defRPr sz="1600">
                <a:solidFill>
                  <a:schemeClr val="tx1"/>
                </a:solidFill>
              </a:defRPr>
            </a:lvl1pPr>
          </a:lstStyle>
          <a:p>
            <a:pPr rtl="0"/>
            <a:r>
              <a:rPr lang="en-US" noProof="0"/>
              <a:t>Click icon to add picture</a:t>
            </a:r>
            <a:endParaRPr lang="en-GB" noProof="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rtlCol="0">
            <a:normAutofit/>
          </a:bodyPr>
          <a:lstStyle>
            <a:lvl1pPr marL="0" indent="0" algn="ctr">
              <a:buNone/>
              <a:defRPr sz="1600">
                <a:solidFill>
                  <a:schemeClr val="tx1"/>
                </a:solidFill>
              </a:defRPr>
            </a:lvl1pPr>
          </a:lstStyle>
          <a:p>
            <a:pPr rtl="0"/>
            <a:r>
              <a:rPr lang="en-US" noProof="0"/>
              <a:t>Click icon to add picture</a:t>
            </a:r>
            <a:endParaRPr lang="en-GB" noProof="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rtlCol="0">
            <a:normAutofit/>
          </a:bodyPr>
          <a:lstStyle>
            <a:lvl1pPr marL="0" indent="0" algn="ctr">
              <a:buNone/>
              <a:defRPr sz="1600">
                <a:solidFill>
                  <a:schemeClr val="tx1"/>
                </a:solidFill>
              </a:defRPr>
            </a:lvl1pPr>
          </a:lstStyle>
          <a:p>
            <a:pPr rtl="0"/>
            <a:r>
              <a:rPr lang="en-US" noProof="0"/>
              <a:t>Click icon to add picture</a:t>
            </a:r>
            <a:endParaRPr lang="en-GB" noProof="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n-GB" noProof="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rtlCol="0">
            <a:normAutofit/>
          </a:bodyPr>
          <a:lstStyle>
            <a:lvl1pPr marL="0" indent="0" algn="ctr">
              <a:buNone/>
              <a:defRPr sz="2000"/>
            </a:lvl1pPr>
          </a:lstStyle>
          <a:p>
            <a:pPr rtl="0"/>
            <a:r>
              <a:rPr lang="en-US" noProof="0"/>
              <a:t>Click icon to add chart</a:t>
            </a:r>
            <a:endParaRPr lang="en-GB" noProof="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rtlCol="0">
            <a:normAutofit/>
          </a:bodyPr>
          <a:lstStyle>
            <a:lvl1pPr marL="0" indent="0" algn="ctr">
              <a:buNone/>
              <a:defRPr sz="2000"/>
            </a:lvl1pPr>
          </a:lstStyle>
          <a:p>
            <a:pPr rtl="0"/>
            <a:r>
              <a:rPr lang="en-US" noProof="0"/>
              <a:t>Click icon to add chart</a:t>
            </a:r>
            <a:endParaRPr lang="en-GB" noProof="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rtlCol="0">
            <a:normAutofit/>
          </a:bodyPr>
          <a:lstStyle>
            <a:lvl1pPr marL="0" indent="0" algn="ctr">
              <a:buNone/>
              <a:defRPr sz="2000"/>
            </a:lvl1pPr>
          </a:lstStyle>
          <a:p>
            <a:pPr rtl="0"/>
            <a:r>
              <a:rPr lang="en-US" noProof="0"/>
              <a:t>Click icon to add chart</a:t>
            </a:r>
            <a:endParaRPr lang="en-GB" noProof="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rtlCol="0">
            <a:normAutofit/>
          </a:bodyPr>
          <a:lstStyle>
            <a:lvl1pPr marL="0" indent="0" algn="ctr">
              <a:buNone/>
              <a:defRPr sz="2000"/>
            </a:lvl1pPr>
          </a:lstStyle>
          <a:p>
            <a:pPr rtl="0"/>
            <a:r>
              <a:rPr lang="en-US" noProof="0"/>
              <a:t>Click icon to add picture</a:t>
            </a:r>
            <a:endParaRPr lang="en-GB" noProof="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rtlCol="0">
            <a:normAutofit/>
          </a:bodyPr>
          <a:lstStyle>
            <a:lvl1pPr marL="0" indent="0" algn="ctr">
              <a:buNone/>
              <a:defRPr sz="2000"/>
            </a:lvl1pPr>
          </a:lstStyle>
          <a:p>
            <a:pPr rtl="0"/>
            <a:r>
              <a:rPr lang="en-US" noProof="0"/>
              <a:t>Click icon to add chart</a:t>
            </a:r>
            <a:endParaRPr lang="en-GB" noProof="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rtlCol="0">
            <a:normAutofit/>
          </a:bodyPr>
          <a:lstStyle>
            <a:lvl1pPr marL="0" indent="0" algn="ctr">
              <a:buNone/>
              <a:defRPr sz="2000"/>
            </a:lvl1pPr>
          </a:lstStyle>
          <a:p>
            <a:pPr rtl="0"/>
            <a:r>
              <a:rPr lang="en-US" noProof="0"/>
              <a:t>Click icon to add chart</a:t>
            </a:r>
            <a:endParaRPr lang="en-GB" noProof="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US" noProof="0"/>
              <a:t>Click to edit Master title style</a:t>
            </a:r>
            <a:endParaRPr lang="en-GB" noProof="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GB" noProof="0" smtClean="0"/>
              <a:t>‹#›</a:t>
            </a:fld>
            <a:endParaRPr lang="en-GB" noProof="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rtlCol="0">
            <a:normAutofit/>
          </a:bodyPr>
          <a:lstStyle>
            <a:lvl1pPr marL="0" indent="0" algn="ctr">
              <a:buNone/>
              <a:defRPr sz="2000"/>
            </a:lvl1pPr>
          </a:lstStyle>
          <a:p>
            <a:pPr rtl="0"/>
            <a:r>
              <a:rPr lang="en-US" noProof="0"/>
              <a:t>Click icon to add chart</a:t>
            </a:r>
            <a:endParaRPr lang="en-GB" noProof="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rtlCol="0">
            <a:normAutofit/>
          </a:bodyPr>
          <a:lstStyle>
            <a:lvl1pPr marL="0" indent="0" algn="ctr">
              <a:buNone/>
              <a:defRPr sz="2000"/>
            </a:lvl1pPr>
          </a:lstStyle>
          <a:p>
            <a:pPr rtl="0"/>
            <a:r>
              <a:rPr lang="en-US" noProof="0"/>
              <a:t>Click icon to add chart</a:t>
            </a:r>
            <a:endParaRPr lang="en-GB" noProof="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rtlCol="0">
            <a:normAutofit/>
          </a:bodyPr>
          <a:lstStyle>
            <a:lvl1pPr marL="0" indent="0" algn="ctr">
              <a:buNone/>
              <a:defRPr sz="2000"/>
            </a:lvl1pPr>
          </a:lstStyle>
          <a:p>
            <a:pPr rtl="0"/>
            <a:r>
              <a:rPr lang="en-US" noProof="0"/>
              <a:t>Click icon to add chart</a:t>
            </a:r>
            <a:endParaRPr lang="en-GB" noProof="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rtlCol="0">
            <a:normAutofit/>
          </a:bodyPr>
          <a:lstStyle>
            <a:lvl1pPr marL="0" indent="0" algn="ctr">
              <a:buNone/>
              <a:defRPr sz="2000"/>
            </a:lvl1pPr>
          </a:lstStyle>
          <a:p>
            <a:pPr rtl="0"/>
            <a:r>
              <a:rPr lang="en-US" noProof="0"/>
              <a:t>Click icon to add chart</a:t>
            </a:r>
            <a:endParaRPr lang="en-GB" noProof="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a:solidFill>
                  <a:schemeClr val="accent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defRPr>
            </a:lvl1pPr>
          </a:lstStyle>
          <a:p>
            <a:pPr rtl="0"/>
            <a:r>
              <a:rPr lang="en-GB" noProof="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en-GB"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en-GB"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n-GB" noProof="0" smtClean="0"/>
              <a:t>‹#›</a:t>
            </a:fld>
            <a:endParaRPr lang="en-GB" noProof="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pPr rtl="0"/>
            <a:fld id="{03DC2DEF-D2FE-4B45-ABA4-9F153FD1C98A}" type="slidenum">
              <a:rPr lang="en-GB" noProof="0" smtClean="0"/>
              <a:pPr/>
              <a:t>‹#›</a:t>
            </a:fld>
            <a:endParaRPr lang="en-GB" noProof="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www.peoplematters.in/blog/others/is-it-possible-to-be-completely-objective-1933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hyperlink" Target="https://pixabay.com/en/thank-you-gratitude-appreciation-49060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www.projectmaths.ie/for-teachers/junior-certific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profslusos.blogspot.com/2013/07/la-se-vao-as-atas.html" TargetMode="External"/><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hyperlink" Target="https://technofaq.org/posts/2017/10/the-important-things-about-project-management/" TargetMode="External"/><Relationship Id="rId11" Type="http://schemas.openxmlformats.org/officeDocument/2006/relationships/hyperlink" Target="https://blog.roboforex.com/blog/2020/06/19/how-to-choose-a-currency-pair-for-trading-in-forex/" TargetMode="External"/><Relationship Id="rId5" Type="http://schemas.openxmlformats.org/officeDocument/2006/relationships/image" Target="../media/image6.jpg"/><Relationship Id="rId10" Type="http://schemas.microsoft.com/office/2007/relationships/hdphoto" Target="../media/hdphoto1.wdp"/><Relationship Id="rId4" Type="http://schemas.openxmlformats.org/officeDocument/2006/relationships/hyperlink" Target="http://stackoverflow.com/questions/37643798/is-there-a-standard-icon-logo-to-choose-language-in-android"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1027859"/>
            <a:ext cx="4986338" cy="3262311"/>
          </a:xfrm>
        </p:spPr>
        <p:txBody>
          <a:bodyPr rtlCol="0">
            <a:normAutofit/>
          </a:bodyPr>
          <a:lstStyle/>
          <a:p>
            <a:pPr algn="ctr" rtl="0"/>
            <a:r>
              <a:rPr lang="en-GB" dirty="0"/>
              <a:t>DATA SCIENCE HACKATHON 2022-2023</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4784477"/>
            <a:ext cx="4986338" cy="976311"/>
          </a:xfrm>
        </p:spPr>
        <p:txBody>
          <a:bodyPr rtlCol="0">
            <a:normAutofit/>
          </a:bodyPr>
          <a:lstStyle/>
          <a:p>
            <a:pPr algn="ctr" rtl="0"/>
            <a:r>
              <a:rPr lang="en-GB" sz="3200" dirty="0">
                <a:latin typeface="HP Simplified Jpan" panose="020B0500000000000000" pitchFamily="34" charset="-128"/>
                <a:ea typeface="HP Simplified Jpan" panose="020B0500000000000000" pitchFamily="34" charset="-128"/>
                <a:cs typeface="Arabic Typesetting" panose="020B0604020202020204" pitchFamily="66" charset="-78"/>
              </a:rPr>
              <a:t>DATA ANALYSIS</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GB" smtClean="0"/>
              <a:t>10</a:t>
            </a:fld>
            <a:endParaRPr lang="en-GB"/>
          </a:p>
        </p:txBody>
      </p:sp>
      <p:pic>
        <p:nvPicPr>
          <p:cNvPr id="19" name="Picture 18" descr="Chart, bar chart&#10;&#10;Description automatically generated">
            <a:extLst>
              <a:ext uri="{FF2B5EF4-FFF2-40B4-BE49-F238E27FC236}">
                <a16:creationId xmlns:a16="http://schemas.microsoft.com/office/drawing/2014/main" id="{F0CF0267-3B97-D0A7-4FD3-D386A22E88F8}"/>
              </a:ext>
            </a:extLst>
          </p:cNvPr>
          <p:cNvPicPr>
            <a:picLocks noChangeAspect="1"/>
          </p:cNvPicPr>
          <p:nvPr/>
        </p:nvPicPr>
        <p:blipFill>
          <a:blip r:embed="rId3"/>
          <a:stretch>
            <a:fillRect/>
          </a:stretch>
        </p:blipFill>
        <p:spPr>
          <a:xfrm>
            <a:off x="2511663" y="3257296"/>
            <a:ext cx="6228683" cy="3530854"/>
          </a:xfrm>
          <a:prstGeom prst="rect">
            <a:avLst/>
          </a:prstGeom>
        </p:spPr>
      </p:pic>
      <p:pic>
        <p:nvPicPr>
          <p:cNvPr id="21" name="Picture 20" descr="Chart, bar chart&#10;&#10;Description automatically generated">
            <a:extLst>
              <a:ext uri="{FF2B5EF4-FFF2-40B4-BE49-F238E27FC236}">
                <a16:creationId xmlns:a16="http://schemas.microsoft.com/office/drawing/2014/main" id="{AE040E77-916D-03E3-59DE-2CDCB81215F0}"/>
              </a:ext>
            </a:extLst>
          </p:cNvPr>
          <p:cNvPicPr>
            <a:picLocks noChangeAspect="1"/>
          </p:cNvPicPr>
          <p:nvPr/>
        </p:nvPicPr>
        <p:blipFill>
          <a:blip r:embed="rId4"/>
          <a:stretch>
            <a:fillRect/>
          </a:stretch>
        </p:blipFill>
        <p:spPr>
          <a:xfrm>
            <a:off x="276003" y="69850"/>
            <a:ext cx="5560541" cy="3086819"/>
          </a:xfrm>
          <a:prstGeom prst="rect">
            <a:avLst/>
          </a:prstGeom>
        </p:spPr>
      </p:pic>
      <p:pic>
        <p:nvPicPr>
          <p:cNvPr id="23" name="Picture 22" descr="Chart, bar chart&#10;&#10;Description automatically generated">
            <a:extLst>
              <a:ext uri="{FF2B5EF4-FFF2-40B4-BE49-F238E27FC236}">
                <a16:creationId xmlns:a16="http://schemas.microsoft.com/office/drawing/2014/main" id="{80C2B25C-5870-5B75-AE91-24370CCA7EE5}"/>
              </a:ext>
            </a:extLst>
          </p:cNvPr>
          <p:cNvPicPr>
            <a:picLocks noChangeAspect="1"/>
          </p:cNvPicPr>
          <p:nvPr/>
        </p:nvPicPr>
        <p:blipFill>
          <a:blip r:embed="rId5"/>
          <a:stretch>
            <a:fillRect/>
          </a:stretch>
        </p:blipFill>
        <p:spPr>
          <a:xfrm>
            <a:off x="6588021" y="71563"/>
            <a:ext cx="5230917" cy="3085106"/>
          </a:xfrm>
          <a:prstGeom prst="rect">
            <a:avLst/>
          </a:prstGeom>
        </p:spPr>
      </p:pic>
    </p:spTree>
    <p:extLst>
      <p:ext uri="{BB962C8B-B14F-4D97-AF65-F5344CB8AC3E}">
        <p14:creationId xmlns:p14="http://schemas.microsoft.com/office/powerpoint/2010/main" val="75510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algn="ctr" rtl="0"/>
            <a:r>
              <a:rPr lang="en-GB" dirty="0"/>
              <a:t>CLUSTERING</a:t>
            </a: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rtlCol="0"/>
          <a:lstStyle/>
          <a:p>
            <a:pPr rtl="0"/>
            <a:r>
              <a:rPr lang="en-GB"/>
              <a:t>Lorem ipsum dolor sit amet, consectetur adipiscing elit</a:t>
            </a:r>
          </a:p>
          <a:p>
            <a:pPr rtl="0"/>
            <a:r>
              <a:rPr lang="en-GB"/>
              <a:t>Lorem ipsum dolor sit amet, consectetur adipiscing elit</a:t>
            </a:r>
          </a:p>
          <a:p>
            <a:pPr rtl="0"/>
            <a:r>
              <a:rPr lang="en-GB"/>
              <a:t>Lorem ipsum dolor sit amet, consectetur adipiscing elit</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GB" smtClean="0"/>
              <a:t>11</a:t>
            </a:fld>
            <a:endParaRPr lang="en-GB"/>
          </a:p>
        </p:txBody>
      </p:sp>
      <p:pic>
        <p:nvPicPr>
          <p:cNvPr id="11" name="Picture Placeholder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95" r="95"/>
          <a:stretch/>
        </p:blipFill>
        <p:spPr>
          <a:xfrm>
            <a:off x="4532243" y="1227421"/>
            <a:ext cx="7291348" cy="5160395"/>
          </a:xfrm>
        </p:spPr>
      </p:pic>
      <p:sp>
        <p:nvSpPr>
          <p:cNvPr id="10" name="Rectangle 9">
            <a:extLst>
              <a:ext uri="{FF2B5EF4-FFF2-40B4-BE49-F238E27FC236}">
                <a16:creationId xmlns:a16="http://schemas.microsoft.com/office/drawing/2014/main" id="{0722860C-9668-2EEB-3BE0-95E74064C628}"/>
              </a:ext>
            </a:extLst>
          </p:cNvPr>
          <p:cNvSpPr/>
          <p:nvPr/>
        </p:nvSpPr>
        <p:spPr>
          <a:xfrm>
            <a:off x="368409" y="3071191"/>
            <a:ext cx="3599293" cy="116089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fr-FR" sz="1600" b="1" i="0" dirty="0">
                <a:solidFill>
                  <a:srgbClr val="5E5CA2"/>
                </a:solidFill>
                <a:effectLst/>
              </a:rPr>
              <a:t>K-</a:t>
            </a:r>
            <a:r>
              <a:rPr lang="fr-FR" sz="1600" b="1" dirty="0" err="1">
                <a:solidFill>
                  <a:srgbClr val="5E5CA2"/>
                </a:solidFill>
              </a:rPr>
              <a:t>M</a:t>
            </a:r>
            <a:r>
              <a:rPr lang="fr-FR" sz="1600" b="1" i="0" dirty="0" err="1">
                <a:solidFill>
                  <a:srgbClr val="5E5CA2"/>
                </a:solidFill>
                <a:effectLst/>
              </a:rPr>
              <a:t>eans</a:t>
            </a:r>
            <a:r>
              <a:rPr lang="fr-FR" sz="1600" b="1" i="0" dirty="0">
                <a:solidFill>
                  <a:srgbClr val="5E5CA2"/>
                </a:solidFill>
                <a:effectLst/>
              </a:rPr>
              <a:t> Silhouette Coefficient: 0.65</a:t>
            </a:r>
          </a:p>
          <a:p>
            <a:r>
              <a:rPr lang="fr-FR" sz="1600" b="1" i="0" dirty="0" err="1">
                <a:solidFill>
                  <a:srgbClr val="5E5CA2"/>
                </a:solidFill>
                <a:effectLst/>
              </a:rPr>
              <a:t>Agglomerative</a:t>
            </a:r>
            <a:r>
              <a:rPr lang="fr-FR" sz="1600" b="1" i="0" dirty="0">
                <a:solidFill>
                  <a:srgbClr val="5E5CA2"/>
                </a:solidFill>
                <a:effectLst/>
              </a:rPr>
              <a:t> Silhouette Coefficient: 0.64</a:t>
            </a:r>
            <a:endParaRPr lang="en-GB" sz="1600" b="1" dirty="0">
              <a:solidFill>
                <a:srgbClr val="5E5CA2"/>
              </a:solidFill>
            </a:endParaRPr>
          </a:p>
        </p:txBody>
      </p:sp>
    </p:spTree>
    <p:extLst>
      <p:ext uri="{BB962C8B-B14F-4D97-AF65-F5344CB8AC3E}">
        <p14:creationId xmlns:p14="http://schemas.microsoft.com/office/powerpoint/2010/main" val="340071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2" name="Title 4">
            <a:extLst>
              <a:ext uri="{FF2B5EF4-FFF2-40B4-BE49-F238E27FC236}">
                <a16:creationId xmlns:a16="http://schemas.microsoft.com/office/drawing/2014/main" id="{024569E8-D6E0-A282-7A9F-73D0C3D06265}"/>
              </a:ext>
            </a:extLst>
          </p:cNvPr>
          <p:cNvSpPr txBox="1">
            <a:spLocks/>
          </p:cNvSpPr>
          <p:nvPr/>
        </p:nvSpPr>
        <p:spPr>
          <a:xfrm>
            <a:off x="5050735" y="964772"/>
            <a:ext cx="6841228" cy="1175444"/>
          </a:xfrm>
          <a:prstGeom prst="rect">
            <a:avLst/>
          </a:prstGeom>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GB" dirty="0"/>
              <a:t>REGIONAL/INDUSTRIAL ANALYSIS</a:t>
            </a:r>
          </a:p>
        </p:txBody>
      </p:sp>
    </p:spTree>
    <p:extLst>
      <p:ext uri="{BB962C8B-B14F-4D97-AF65-F5344CB8AC3E}">
        <p14:creationId xmlns:p14="http://schemas.microsoft.com/office/powerpoint/2010/main" val="239263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400" b="1" i="0" u="none" strike="noStrike" kern="1200" cap="none" spc="0" normalizeH="0" dirty="0">
                <a:ln>
                  <a:noFill/>
                </a:ln>
                <a:solidFill>
                  <a:schemeClr val="tx1"/>
                </a:solidFill>
                <a:effectLst/>
                <a:uLnTx/>
                <a:uFillTx/>
                <a:latin typeface="+mj-lt"/>
                <a:ea typeface="+mn-ea"/>
                <a:cs typeface="+mn-cs"/>
              </a:rPr>
              <a:t>Industry Analysis</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GB" dirty="0"/>
              <a:t>Technology Analysis</a:t>
            </a:r>
          </a:p>
        </p:txBody>
      </p:sp>
      <p:pic>
        <p:nvPicPr>
          <p:cNvPr id="13"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286247" y="313144"/>
            <a:ext cx="5733549" cy="4098204"/>
          </a:xfrm>
        </p:spPr>
      </p:pic>
      <p:pic>
        <p:nvPicPr>
          <p:cNvPr id="15" name="Picture Placeholder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a:srcRect/>
          <a:stretch/>
        </p:blipFill>
        <p:spPr>
          <a:xfrm>
            <a:off x="6254748" y="2482849"/>
            <a:ext cx="5651005" cy="4057242"/>
          </a:xfrm>
        </p:spPr>
      </p:pic>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GB" smtClean="0"/>
              <a:t>13</a:t>
            </a:fld>
            <a:endParaRPr lang="en-GB"/>
          </a:p>
        </p:txBody>
      </p:sp>
    </p:spTree>
    <p:extLst>
      <p:ext uri="{BB962C8B-B14F-4D97-AF65-F5344CB8AC3E}">
        <p14:creationId xmlns:p14="http://schemas.microsoft.com/office/powerpoint/2010/main" val="23318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400" b="1" i="0" u="none" strike="noStrike" kern="1200" cap="none" spc="0" normalizeH="0" dirty="0">
                <a:ln>
                  <a:noFill/>
                </a:ln>
                <a:solidFill>
                  <a:schemeClr val="tx1"/>
                </a:solidFill>
                <a:effectLst/>
                <a:uLnTx/>
                <a:uFillTx/>
                <a:latin typeface="+mj-lt"/>
                <a:ea typeface="+mn-ea"/>
                <a:cs typeface="+mn-cs"/>
              </a:rPr>
              <a:t>Business Model Analysis</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GB" dirty="0"/>
              <a:t>Industry Analysis</a:t>
            </a:r>
          </a:p>
        </p:txBody>
      </p:sp>
      <p:pic>
        <p:nvPicPr>
          <p:cNvPr id="13"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286247" y="313144"/>
            <a:ext cx="5733549" cy="4098204"/>
          </a:xfrm>
        </p:spPr>
      </p:pic>
      <p:pic>
        <p:nvPicPr>
          <p:cNvPr id="15" name="Picture Placeholder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a:srcRect/>
          <a:stretch/>
        </p:blipFill>
        <p:spPr>
          <a:xfrm>
            <a:off x="6254748" y="2482849"/>
            <a:ext cx="5651005" cy="4057242"/>
          </a:xfrm>
        </p:spPr>
      </p:pic>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GB" smtClean="0"/>
              <a:t>14</a:t>
            </a:fld>
            <a:endParaRPr lang="en-GB"/>
          </a:p>
        </p:txBody>
      </p:sp>
    </p:spTree>
    <p:extLst>
      <p:ext uri="{BB962C8B-B14F-4D97-AF65-F5344CB8AC3E}">
        <p14:creationId xmlns:p14="http://schemas.microsoft.com/office/powerpoint/2010/main" val="46416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GB" smtClean="0"/>
              <a:t>15</a:t>
            </a:fld>
            <a:endParaRPr lang="en-GB"/>
          </a:p>
        </p:txBody>
      </p:sp>
      <p:pic>
        <p:nvPicPr>
          <p:cNvPr id="19" name="Picture 18">
            <a:extLst>
              <a:ext uri="{FF2B5EF4-FFF2-40B4-BE49-F238E27FC236}">
                <a16:creationId xmlns:a16="http://schemas.microsoft.com/office/drawing/2014/main" id="{F0CF0267-3B97-D0A7-4FD3-D386A22E88F8}"/>
              </a:ext>
            </a:extLst>
          </p:cNvPr>
          <p:cNvPicPr>
            <a:picLocks noChangeAspect="1"/>
          </p:cNvPicPr>
          <p:nvPr/>
        </p:nvPicPr>
        <p:blipFill>
          <a:blip r:embed="rId3"/>
          <a:srcRect/>
          <a:stretch/>
        </p:blipFill>
        <p:spPr>
          <a:xfrm>
            <a:off x="2519614" y="3429000"/>
            <a:ext cx="6228683" cy="3223943"/>
          </a:xfrm>
          <a:prstGeom prst="rect">
            <a:avLst/>
          </a:prstGeom>
        </p:spPr>
      </p:pic>
      <p:pic>
        <p:nvPicPr>
          <p:cNvPr id="21" name="Picture 20">
            <a:extLst>
              <a:ext uri="{FF2B5EF4-FFF2-40B4-BE49-F238E27FC236}">
                <a16:creationId xmlns:a16="http://schemas.microsoft.com/office/drawing/2014/main" id="{AE040E77-916D-03E3-59DE-2CDCB81215F0}"/>
              </a:ext>
            </a:extLst>
          </p:cNvPr>
          <p:cNvPicPr>
            <a:picLocks noChangeAspect="1"/>
          </p:cNvPicPr>
          <p:nvPr/>
        </p:nvPicPr>
        <p:blipFill>
          <a:blip r:embed="rId4"/>
          <a:srcRect/>
          <a:stretch/>
        </p:blipFill>
        <p:spPr>
          <a:xfrm>
            <a:off x="287102" y="0"/>
            <a:ext cx="5560541" cy="3295817"/>
          </a:xfrm>
          <a:prstGeom prst="rect">
            <a:avLst/>
          </a:prstGeom>
        </p:spPr>
      </p:pic>
      <p:pic>
        <p:nvPicPr>
          <p:cNvPr id="23" name="Picture 22">
            <a:extLst>
              <a:ext uri="{FF2B5EF4-FFF2-40B4-BE49-F238E27FC236}">
                <a16:creationId xmlns:a16="http://schemas.microsoft.com/office/drawing/2014/main" id="{80C2B25C-5870-5B75-AE91-24370CCA7EE5}"/>
              </a:ext>
            </a:extLst>
          </p:cNvPr>
          <p:cNvPicPr>
            <a:picLocks noChangeAspect="1"/>
          </p:cNvPicPr>
          <p:nvPr/>
        </p:nvPicPr>
        <p:blipFill>
          <a:blip r:embed="rId5"/>
          <a:srcRect/>
          <a:stretch/>
        </p:blipFill>
        <p:spPr>
          <a:xfrm>
            <a:off x="6195980" y="-1783"/>
            <a:ext cx="5708918" cy="3297600"/>
          </a:xfrm>
          <a:prstGeom prst="rect">
            <a:avLst/>
          </a:prstGeom>
        </p:spPr>
      </p:pic>
    </p:spTree>
    <p:extLst>
      <p:ext uri="{BB962C8B-B14F-4D97-AF65-F5344CB8AC3E}">
        <p14:creationId xmlns:p14="http://schemas.microsoft.com/office/powerpoint/2010/main" val="353869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0"/>
          </p:nvPr>
        </p:nvPicPr>
        <p:blipFill>
          <a:blip r:embed="rId3"/>
          <a:srcRect t="9599" b="9599"/>
          <a:stretch/>
        </p:blipFill>
        <p:spPr>
          <a:xfrm>
            <a:off x="335755" y="1040249"/>
            <a:ext cx="11520487" cy="5223696"/>
          </a:xfrm>
        </p:spPr>
      </p:pic>
      <p:sp>
        <p:nvSpPr>
          <p:cNvPr id="3" name="Title 8">
            <a:extLst>
              <a:ext uri="{FF2B5EF4-FFF2-40B4-BE49-F238E27FC236}">
                <a16:creationId xmlns:a16="http://schemas.microsoft.com/office/drawing/2014/main" id="{F823ADA0-6962-E58C-CD35-21B6739013AC}"/>
              </a:ext>
            </a:extLst>
          </p:cNvPr>
          <p:cNvSpPr txBox="1">
            <a:spLocks/>
          </p:cNvSpPr>
          <p:nvPr/>
        </p:nvSpPr>
        <p:spPr>
          <a:xfrm>
            <a:off x="335756" y="284600"/>
            <a:ext cx="11520487" cy="755649"/>
          </a:xfrm>
          <a:prstGeom prst="rect">
            <a:avLst/>
          </a:prstGeom>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GB" dirty="0">
                <a:solidFill>
                  <a:schemeClr val="bg1"/>
                </a:solidFill>
              </a:rPr>
              <a:t>REGIONAL CLUSTERS IN GREECE</a:t>
            </a:r>
          </a:p>
        </p:txBody>
      </p:sp>
    </p:spTree>
    <p:extLst>
      <p:ext uri="{BB962C8B-B14F-4D97-AF65-F5344CB8AC3E}">
        <p14:creationId xmlns:p14="http://schemas.microsoft.com/office/powerpoint/2010/main" val="122572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2" name="Title 4">
            <a:extLst>
              <a:ext uri="{FF2B5EF4-FFF2-40B4-BE49-F238E27FC236}">
                <a16:creationId xmlns:a16="http://schemas.microsoft.com/office/drawing/2014/main" id="{024569E8-D6E0-A282-7A9F-73D0C3D06265}"/>
              </a:ext>
            </a:extLst>
          </p:cNvPr>
          <p:cNvSpPr txBox="1">
            <a:spLocks/>
          </p:cNvSpPr>
          <p:nvPr/>
        </p:nvSpPr>
        <p:spPr>
          <a:xfrm>
            <a:off x="5050735" y="964772"/>
            <a:ext cx="6841228" cy="1175444"/>
          </a:xfrm>
          <a:prstGeom prst="rect">
            <a:avLst/>
          </a:prstGeom>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GB" dirty="0"/>
              <a:t>TWITTER ANALYSIS</a:t>
            </a:r>
          </a:p>
        </p:txBody>
      </p:sp>
    </p:spTree>
    <p:extLst>
      <p:ext uri="{BB962C8B-B14F-4D97-AF65-F5344CB8AC3E}">
        <p14:creationId xmlns:p14="http://schemas.microsoft.com/office/powerpoint/2010/main" val="4125870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GB" smtClean="0"/>
              <a:t>18</a:t>
            </a:fld>
            <a:endParaRPr lang="en-GB"/>
          </a:p>
        </p:txBody>
      </p:sp>
      <p:pic>
        <p:nvPicPr>
          <p:cNvPr id="17" name="Picture Placeholder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1" y="2166340"/>
            <a:ext cx="3977887" cy="2882734"/>
          </a:xfrm>
        </p:spPr>
      </p:pic>
      <p:sp>
        <p:nvSpPr>
          <p:cNvPr id="5" name="Title 8">
            <a:extLst>
              <a:ext uri="{FF2B5EF4-FFF2-40B4-BE49-F238E27FC236}">
                <a16:creationId xmlns:a16="http://schemas.microsoft.com/office/drawing/2014/main" id="{CBA09B14-D5D3-F2C4-46C9-6302FBB8A82B}"/>
              </a:ext>
            </a:extLst>
          </p:cNvPr>
          <p:cNvSpPr>
            <a:spLocks noGrp="1"/>
          </p:cNvSpPr>
          <p:nvPr>
            <p:ph type="title"/>
          </p:nvPr>
        </p:nvSpPr>
        <p:spPr>
          <a:xfrm>
            <a:off x="371475" y="554944"/>
            <a:ext cx="11520487" cy="755649"/>
          </a:xfrm>
        </p:spPr>
        <p:txBody>
          <a:bodyPr rtlCol="0"/>
          <a:lstStyle/>
          <a:p>
            <a:pPr rtl="0"/>
            <a:r>
              <a:rPr lang="en-GB" dirty="0"/>
              <a:t>WORD CLOUD</a:t>
            </a:r>
          </a:p>
        </p:txBody>
      </p:sp>
      <p:pic>
        <p:nvPicPr>
          <p:cNvPr id="18" name="Picture Placeholder 16">
            <a:extLst>
              <a:ext uri="{FF2B5EF4-FFF2-40B4-BE49-F238E27FC236}">
                <a16:creationId xmlns:a16="http://schemas.microsoft.com/office/drawing/2014/main" id="{A6244673-CCDE-116F-36F2-B92208B7186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164666" y="2166341"/>
            <a:ext cx="3977887" cy="2882733"/>
          </a:xfrm>
          <a:prstGeom prst="rect">
            <a:avLst/>
          </a:prstGeom>
          <a:solidFill>
            <a:schemeClr val="bg1">
              <a:lumMod val="95000"/>
            </a:schemeClr>
          </a:solidFill>
        </p:spPr>
      </p:pic>
      <p:pic>
        <p:nvPicPr>
          <p:cNvPr id="20" name="Picture Placeholder 16">
            <a:extLst>
              <a:ext uri="{FF2B5EF4-FFF2-40B4-BE49-F238E27FC236}">
                <a16:creationId xmlns:a16="http://schemas.microsoft.com/office/drawing/2014/main" id="{CE892156-DC52-3C71-39B8-C4332387E4C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214113" y="2166340"/>
            <a:ext cx="3977887" cy="2771419"/>
          </a:xfrm>
          <a:prstGeom prst="rect">
            <a:avLst/>
          </a:prstGeom>
          <a:solidFill>
            <a:schemeClr val="bg1">
              <a:lumMod val="95000"/>
            </a:schemeClr>
          </a:solidFill>
        </p:spPr>
      </p:pic>
      <p:sp>
        <p:nvSpPr>
          <p:cNvPr id="21" name="Text Placeholder 9">
            <a:extLst>
              <a:ext uri="{FF2B5EF4-FFF2-40B4-BE49-F238E27FC236}">
                <a16:creationId xmlns:a16="http://schemas.microsoft.com/office/drawing/2014/main" id="{16F72794-0254-572D-9B7C-99C5EBB274CB}"/>
              </a:ext>
            </a:extLst>
          </p:cNvPr>
          <p:cNvSpPr txBox="1">
            <a:spLocks/>
          </p:cNvSpPr>
          <p:nvPr/>
        </p:nvSpPr>
        <p:spPr>
          <a:xfrm>
            <a:off x="450989" y="5248558"/>
            <a:ext cx="2610263" cy="298849"/>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dirty="0"/>
              <a:t>Positive</a:t>
            </a:r>
          </a:p>
        </p:txBody>
      </p:sp>
      <p:sp>
        <p:nvSpPr>
          <p:cNvPr id="22" name="Text Placeholder 9">
            <a:extLst>
              <a:ext uri="{FF2B5EF4-FFF2-40B4-BE49-F238E27FC236}">
                <a16:creationId xmlns:a16="http://schemas.microsoft.com/office/drawing/2014/main" id="{36336499-C257-9F8D-08FD-55886F93DA3F}"/>
              </a:ext>
            </a:extLst>
          </p:cNvPr>
          <p:cNvSpPr txBox="1">
            <a:spLocks/>
          </p:cNvSpPr>
          <p:nvPr/>
        </p:nvSpPr>
        <p:spPr>
          <a:xfrm>
            <a:off x="8884671" y="5248557"/>
            <a:ext cx="2610263" cy="298849"/>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dirty="0"/>
              <a:t>Negative</a:t>
            </a:r>
          </a:p>
        </p:txBody>
      </p:sp>
      <p:sp>
        <p:nvSpPr>
          <p:cNvPr id="23" name="Text Placeholder 9">
            <a:extLst>
              <a:ext uri="{FF2B5EF4-FFF2-40B4-BE49-F238E27FC236}">
                <a16:creationId xmlns:a16="http://schemas.microsoft.com/office/drawing/2014/main" id="{27D9EEB7-7F60-5EC2-027D-3F203E140C25}"/>
              </a:ext>
            </a:extLst>
          </p:cNvPr>
          <p:cNvSpPr txBox="1">
            <a:spLocks/>
          </p:cNvSpPr>
          <p:nvPr/>
        </p:nvSpPr>
        <p:spPr>
          <a:xfrm>
            <a:off x="4667830" y="5248557"/>
            <a:ext cx="2610263" cy="298849"/>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dirty="0"/>
              <a:t>Neutral</a:t>
            </a:r>
          </a:p>
        </p:txBody>
      </p:sp>
    </p:spTree>
    <p:extLst>
      <p:ext uri="{BB962C8B-B14F-4D97-AF65-F5344CB8AC3E}">
        <p14:creationId xmlns:p14="http://schemas.microsoft.com/office/powerpoint/2010/main" val="418166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GB" smtClean="0"/>
              <a:t>19</a:t>
            </a:fld>
            <a:endParaRPr lang="en-GB"/>
          </a:p>
        </p:txBody>
      </p:sp>
      <p:pic>
        <p:nvPicPr>
          <p:cNvPr id="19" name="Picture Placeholder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3"/>
          <a:srcRect/>
          <a:stretch/>
        </p:blipFill>
        <p:spPr>
          <a:xfrm>
            <a:off x="0" y="2200079"/>
            <a:ext cx="5882824" cy="3341979"/>
          </a:xfrm>
        </p:spPr>
      </p:pic>
      <p:sp>
        <p:nvSpPr>
          <p:cNvPr id="5" name="Title 8">
            <a:extLst>
              <a:ext uri="{FF2B5EF4-FFF2-40B4-BE49-F238E27FC236}">
                <a16:creationId xmlns:a16="http://schemas.microsoft.com/office/drawing/2014/main" id="{1DB7410A-0FEC-FBC1-92B6-1273DF12255D}"/>
              </a:ext>
            </a:extLst>
          </p:cNvPr>
          <p:cNvSpPr>
            <a:spLocks noGrp="1"/>
          </p:cNvSpPr>
          <p:nvPr>
            <p:ph type="title"/>
          </p:nvPr>
        </p:nvSpPr>
        <p:spPr>
          <a:xfrm>
            <a:off x="371475" y="637322"/>
            <a:ext cx="11520487" cy="755649"/>
          </a:xfrm>
        </p:spPr>
        <p:txBody>
          <a:bodyPr rtlCol="0"/>
          <a:lstStyle/>
          <a:p>
            <a:pPr rtl="0"/>
            <a:r>
              <a:rPr lang="en-GB" dirty="0"/>
              <a:t>COMPANY SENTIMENTS</a:t>
            </a:r>
          </a:p>
        </p:txBody>
      </p:sp>
      <p:pic>
        <p:nvPicPr>
          <p:cNvPr id="11" name="Picture Placeholder 18">
            <a:extLst>
              <a:ext uri="{FF2B5EF4-FFF2-40B4-BE49-F238E27FC236}">
                <a16:creationId xmlns:a16="http://schemas.microsoft.com/office/drawing/2014/main" id="{AFD8D2B7-13E7-5A5D-E9E7-3073ADF4AB54}"/>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6309176" y="2200079"/>
            <a:ext cx="5882824" cy="3181769"/>
          </a:xfrm>
          <a:prstGeom prst="rect">
            <a:avLst/>
          </a:prstGeom>
          <a:solidFill>
            <a:schemeClr val="bg1">
              <a:lumMod val="95000"/>
            </a:schemeClr>
          </a:solidFill>
        </p:spPr>
      </p:pic>
    </p:spTree>
    <p:extLst>
      <p:ext uri="{BB962C8B-B14F-4D97-AF65-F5344CB8AC3E}">
        <p14:creationId xmlns:p14="http://schemas.microsoft.com/office/powerpoint/2010/main" val="242458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837473B0-CC2E-450A-ABE3-18F120FF3D39}">
                <a1611:picAttrSrcUrl xmlns:a1611="http://schemas.microsoft.com/office/drawing/2016/11/main" r:id="rId4"/>
              </a:ext>
            </a:extLst>
          </a:blip>
          <a:srcRect l="15882" r="15882"/>
          <a:stretch/>
        </p:blipFill>
        <p:spPr>
          <a:xfrm>
            <a:off x="5016500" y="0"/>
            <a:ext cx="7175500" cy="6858000"/>
          </a:xfrm>
        </p:spPr>
      </p:pic>
      <p:sp>
        <p:nvSpPr>
          <p:cNvPr id="4" name="Title 3">
            <a:extLst>
              <a:ext uri="{FF2B5EF4-FFF2-40B4-BE49-F238E27FC236}">
                <a16:creationId xmlns:a16="http://schemas.microsoft.com/office/drawing/2014/main" id="{B5F14BF5-D871-23F0-5F05-84184F494958}"/>
              </a:ext>
            </a:extLst>
          </p:cNvPr>
          <p:cNvSpPr>
            <a:spLocks noGrp="1"/>
          </p:cNvSpPr>
          <p:nvPr>
            <p:ph type="ctrTitle"/>
          </p:nvPr>
        </p:nvSpPr>
        <p:spPr>
          <a:xfrm>
            <a:off x="299915" y="101864"/>
            <a:ext cx="4416424" cy="852294"/>
          </a:xfrm>
        </p:spPr>
        <p:txBody>
          <a:bodyPr/>
          <a:lstStyle/>
          <a:p>
            <a:r>
              <a:rPr lang="en-GB" dirty="0"/>
              <a:t>OBJECTIVES</a:t>
            </a:r>
          </a:p>
        </p:txBody>
      </p:sp>
      <p:sp>
        <p:nvSpPr>
          <p:cNvPr id="5" name="Subtitle 4">
            <a:extLst>
              <a:ext uri="{FF2B5EF4-FFF2-40B4-BE49-F238E27FC236}">
                <a16:creationId xmlns:a16="http://schemas.microsoft.com/office/drawing/2014/main" id="{BB1C870E-5089-5C36-F90E-5FBBA3C3042D}"/>
              </a:ext>
            </a:extLst>
          </p:cNvPr>
          <p:cNvSpPr>
            <a:spLocks noGrp="1"/>
          </p:cNvSpPr>
          <p:nvPr>
            <p:ph type="subTitle" idx="1"/>
          </p:nvPr>
        </p:nvSpPr>
        <p:spPr>
          <a:xfrm>
            <a:off x="299915" y="954158"/>
            <a:ext cx="4416424" cy="5653376"/>
          </a:xfrm>
        </p:spPr>
        <p:txBody>
          <a:bodyPr>
            <a:noAutofit/>
          </a:bodyPr>
          <a:lstStyle/>
          <a:p>
            <a:pPr marL="342900" indent="-342900" algn="just">
              <a:buFont typeface="Arial" panose="020B0604020202020204" pitchFamily="34" charset="0"/>
              <a:buChar char="•"/>
            </a:pPr>
            <a:r>
              <a:rPr lang="en-GB" sz="1800" dirty="0"/>
              <a:t>To demonstrate the importance of data </a:t>
            </a:r>
            <a:r>
              <a:rPr lang="en-GB" sz="1800" dirty="0" err="1"/>
              <a:t>preprocessing</a:t>
            </a:r>
            <a:r>
              <a:rPr lang="en-GB" sz="1800" dirty="0"/>
              <a:t> in ensuring the quality of the analysis results.</a:t>
            </a:r>
          </a:p>
          <a:p>
            <a:pPr marL="342900" indent="-342900" algn="just">
              <a:buFont typeface="Arial" panose="020B0604020202020204" pitchFamily="34" charset="0"/>
              <a:buChar char="•"/>
            </a:pPr>
            <a:r>
              <a:rPr lang="en-GB" sz="1800" dirty="0"/>
              <a:t>To explain the different types of analysis that were conducted, including regional, equity, and Twitter analysis, and their respective objectives.</a:t>
            </a:r>
          </a:p>
          <a:p>
            <a:pPr marL="342900" indent="-342900" algn="just">
              <a:buFont typeface="Arial" panose="020B0604020202020204" pitchFamily="34" charset="0"/>
              <a:buChar char="•"/>
            </a:pPr>
            <a:r>
              <a:rPr lang="en-GB" sz="1800" dirty="0"/>
              <a:t>To illustrate the insights gained from the analysis through exploratory data analysis (EDA) and clustering techniques, which were applied to the regional and equity data.</a:t>
            </a:r>
          </a:p>
          <a:p>
            <a:pPr marL="342900" indent="-342900" algn="just">
              <a:buFont typeface="Arial" panose="020B0604020202020204" pitchFamily="34" charset="0"/>
              <a:buChar char="•"/>
            </a:pPr>
            <a:r>
              <a:rPr lang="en-GB" sz="1800" dirty="0"/>
              <a:t>To showcase the final analysis results in an interactive dashboard that enables users to visualize and interact with the data in real time. The dashboard includes various visualizations, such as charts, graphs, and maps, that effectively communicate the findings of the analysis.</a:t>
            </a:r>
          </a:p>
        </p:txBody>
      </p:sp>
    </p:spTree>
    <p:extLst>
      <p:ext uri="{BB962C8B-B14F-4D97-AF65-F5344CB8AC3E}">
        <p14:creationId xmlns:p14="http://schemas.microsoft.com/office/powerpoint/2010/main" val="405401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GB" smtClean="0"/>
              <a:t>20</a:t>
            </a:fld>
            <a:endParaRPr lang="en-GB"/>
          </a:p>
        </p:txBody>
      </p:sp>
      <p:pic>
        <p:nvPicPr>
          <p:cNvPr id="26" name="Picture Placeholder 16">
            <a:extLst>
              <a:ext uri="{FF2B5EF4-FFF2-40B4-BE49-F238E27FC236}">
                <a16:creationId xmlns:a16="http://schemas.microsoft.com/office/drawing/2014/main" id="{14C319CA-26E6-F8CA-566E-6B2463F5B186}"/>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242491" y="1753913"/>
            <a:ext cx="3598537" cy="3506400"/>
          </a:xfrm>
          <a:prstGeom prst="rect">
            <a:avLst/>
          </a:prstGeom>
          <a:solidFill>
            <a:schemeClr val="bg1">
              <a:lumMod val="95000"/>
            </a:schemeClr>
          </a:solidFill>
        </p:spPr>
      </p:pic>
      <p:pic>
        <p:nvPicPr>
          <p:cNvPr id="27" name="Picture Placeholder 16">
            <a:extLst>
              <a:ext uri="{FF2B5EF4-FFF2-40B4-BE49-F238E27FC236}">
                <a16:creationId xmlns:a16="http://schemas.microsoft.com/office/drawing/2014/main" id="{0B9F6FFC-1A3D-FD3E-E0DC-ADEA695F8A0A}"/>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00038" y="1753913"/>
            <a:ext cx="3598537" cy="3506400"/>
          </a:xfrm>
          <a:prstGeom prst="rect">
            <a:avLst/>
          </a:prstGeom>
          <a:solidFill>
            <a:schemeClr val="bg1">
              <a:lumMod val="95000"/>
            </a:schemeClr>
          </a:solidFill>
        </p:spPr>
      </p:pic>
      <p:pic>
        <p:nvPicPr>
          <p:cNvPr id="30" name="Picture Placeholder 16">
            <a:extLst>
              <a:ext uri="{FF2B5EF4-FFF2-40B4-BE49-F238E27FC236}">
                <a16:creationId xmlns:a16="http://schemas.microsoft.com/office/drawing/2014/main" id="{288D34C2-6EDC-E9D7-2931-6F056E878B41}"/>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184944" y="1753913"/>
            <a:ext cx="3600000" cy="3506400"/>
          </a:xfrm>
          <a:prstGeom prst="rect">
            <a:avLst/>
          </a:prstGeom>
          <a:solidFill>
            <a:schemeClr val="bg1">
              <a:lumMod val="95000"/>
            </a:schemeClr>
          </a:solidFill>
        </p:spPr>
      </p:pic>
      <p:sp>
        <p:nvSpPr>
          <p:cNvPr id="31" name="Title 8">
            <a:extLst>
              <a:ext uri="{FF2B5EF4-FFF2-40B4-BE49-F238E27FC236}">
                <a16:creationId xmlns:a16="http://schemas.microsoft.com/office/drawing/2014/main" id="{995FEC1F-6537-F569-F8FA-FC814B41878B}"/>
              </a:ext>
            </a:extLst>
          </p:cNvPr>
          <p:cNvSpPr>
            <a:spLocks noGrp="1"/>
          </p:cNvSpPr>
          <p:nvPr>
            <p:ph type="title"/>
          </p:nvPr>
        </p:nvSpPr>
        <p:spPr>
          <a:xfrm>
            <a:off x="371475" y="260351"/>
            <a:ext cx="11520487" cy="755649"/>
          </a:xfrm>
        </p:spPr>
        <p:txBody>
          <a:bodyPr rtlCol="0"/>
          <a:lstStyle/>
          <a:p>
            <a:pPr rtl="0"/>
            <a:r>
              <a:rPr lang="en-GB" dirty="0"/>
              <a:t>SENTIMENT DISTRIBUTION FOR COMPANY BY YEAR</a:t>
            </a:r>
          </a:p>
        </p:txBody>
      </p:sp>
    </p:spTree>
    <p:extLst>
      <p:ext uri="{BB962C8B-B14F-4D97-AF65-F5344CB8AC3E}">
        <p14:creationId xmlns:p14="http://schemas.microsoft.com/office/powerpoint/2010/main" val="3893949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153102"/>
            <a:ext cx="11520487" cy="758824"/>
          </a:xfrm>
        </p:spPr>
        <p:txBody>
          <a:bodyPr rtlCol="0"/>
          <a:lstStyle/>
          <a:p>
            <a:pPr algn="ctr"/>
            <a:r>
              <a:rPr lang="en-GB" sz="3600" dirty="0">
                <a:solidFill>
                  <a:srgbClr val="002060"/>
                </a:solidFill>
              </a:rPr>
              <a:t>SENTIMENT DISTRIBUTION FOR REGION</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GB" smtClean="0"/>
              <a:t>21</a:t>
            </a:fld>
            <a:endParaRPr lang="en-GB"/>
          </a:p>
        </p:txBody>
      </p:sp>
      <p:pic>
        <p:nvPicPr>
          <p:cNvPr id="10" name="Picture Placeholder 16">
            <a:extLst>
              <a:ext uri="{FF2B5EF4-FFF2-40B4-BE49-F238E27FC236}">
                <a16:creationId xmlns:a16="http://schemas.microsoft.com/office/drawing/2014/main" id="{4EBDD550-A7D0-A674-37B3-5147262E511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71475" y="1127516"/>
            <a:ext cx="5019509" cy="5391124"/>
          </a:xfrm>
          <a:prstGeom prst="rect">
            <a:avLst/>
          </a:prstGeom>
          <a:solidFill>
            <a:schemeClr val="bg1">
              <a:lumMod val="95000"/>
            </a:schemeClr>
          </a:solidFill>
        </p:spPr>
      </p:pic>
      <p:sp>
        <p:nvSpPr>
          <p:cNvPr id="12" name="Title 8">
            <a:extLst>
              <a:ext uri="{FF2B5EF4-FFF2-40B4-BE49-F238E27FC236}">
                <a16:creationId xmlns:a16="http://schemas.microsoft.com/office/drawing/2014/main" id="{B50890CC-F48D-6327-086E-31C1FE96F9DD}"/>
              </a:ext>
            </a:extLst>
          </p:cNvPr>
          <p:cNvSpPr txBox="1">
            <a:spLocks/>
          </p:cNvSpPr>
          <p:nvPr/>
        </p:nvSpPr>
        <p:spPr>
          <a:xfrm>
            <a:off x="8365657" y="6115146"/>
            <a:ext cx="3198466" cy="3761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bg1"/>
                </a:solidFill>
                <a:latin typeface="+mj-lt"/>
                <a:ea typeface="+mj-ea"/>
                <a:cs typeface="+mj-cs"/>
              </a:defRPr>
            </a:lvl1pPr>
          </a:lstStyle>
          <a:p>
            <a:endParaRPr lang="en-GB" sz="1800" dirty="0">
              <a:solidFill>
                <a:srgbClr val="002060"/>
              </a:solidFill>
            </a:endParaRPr>
          </a:p>
        </p:txBody>
      </p:sp>
      <p:pic>
        <p:nvPicPr>
          <p:cNvPr id="20" name="Picture 19">
            <a:extLst>
              <a:ext uri="{FF2B5EF4-FFF2-40B4-BE49-F238E27FC236}">
                <a16:creationId xmlns:a16="http://schemas.microsoft.com/office/drawing/2014/main" id="{D036032B-B744-81F3-F0AF-6228D9EDA3D1}"/>
              </a:ext>
            </a:extLst>
          </p:cNvPr>
          <p:cNvPicPr>
            <a:picLocks noChangeAspect="1"/>
          </p:cNvPicPr>
          <p:nvPr/>
        </p:nvPicPr>
        <p:blipFill>
          <a:blip r:embed="rId4"/>
          <a:stretch>
            <a:fillRect/>
          </a:stretch>
        </p:blipFill>
        <p:spPr>
          <a:xfrm>
            <a:off x="6424655" y="1479807"/>
            <a:ext cx="5395870" cy="4635339"/>
          </a:xfrm>
          <a:prstGeom prst="rect">
            <a:avLst/>
          </a:prstGeom>
        </p:spPr>
      </p:pic>
      <p:sp>
        <p:nvSpPr>
          <p:cNvPr id="18" name="Rectangle 17">
            <a:extLst>
              <a:ext uri="{FF2B5EF4-FFF2-40B4-BE49-F238E27FC236}">
                <a16:creationId xmlns:a16="http://schemas.microsoft.com/office/drawing/2014/main" id="{3A3D72B2-41CB-7992-0AE1-11A66744D0F5}"/>
              </a:ext>
            </a:extLst>
          </p:cNvPr>
          <p:cNvSpPr/>
          <p:nvPr/>
        </p:nvSpPr>
        <p:spPr>
          <a:xfrm>
            <a:off x="6096000" y="2669811"/>
            <a:ext cx="5989982" cy="1773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Companies with Positive Sentiments in Attica : 101505 Companies with Negative Sentiments in Attica : 12068 Companies with Neutral Sentiments in Attica : 63030</a:t>
            </a:r>
          </a:p>
        </p:txBody>
      </p:sp>
    </p:spTree>
    <p:extLst>
      <p:ext uri="{BB962C8B-B14F-4D97-AF65-F5344CB8AC3E}">
        <p14:creationId xmlns:p14="http://schemas.microsoft.com/office/powerpoint/2010/main" val="3812626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GB" smtClean="0"/>
              <a:t>22</a:t>
            </a:fld>
            <a:endParaRPr lang="en-GB"/>
          </a:p>
        </p:txBody>
      </p:sp>
      <p:pic>
        <p:nvPicPr>
          <p:cNvPr id="26" name="Picture Placeholder 16">
            <a:extLst>
              <a:ext uri="{FF2B5EF4-FFF2-40B4-BE49-F238E27FC236}">
                <a16:creationId xmlns:a16="http://schemas.microsoft.com/office/drawing/2014/main" id="{14C319CA-26E6-F8CA-566E-6B2463F5B186}"/>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171821" y="2165289"/>
            <a:ext cx="8231135" cy="4692711"/>
          </a:xfrm>
          <a:prstGeom prst="rect">
            <a:avLst/>
          </a:prstGeom>
          <a:solidFill>
            <a:schemeClr val="bg1">
              <a:lumMod val="95000"/>
            </a:schemeClr>
          </a:solidFill>
        </p:spPr>
      </p:pic>
      <p:sp>
        <p:nvSpPr>
          <p:cNvPr id="7" name="Title 4">
            <a:extLst>
              <a:ext uri="{FF2B5EF4-FFF2-40B4-BE49-F238E27FC236}">
                <a16:creationId xmlns:a16="http://schemas.microsoft.com/office/drawing/2014/main" id="{28D39123-B117-9748-E567-8963A560B859}"/>
              </a:ext>
            </a:extLst>
          </p:cNvPr>
          <p:cNvSpPr>
            <a:spLocks noGrp="1"/>
          </p:cNvSpPr>
          <p:nvPr>
            <p:ph type="title"/>
          </p:nvPr>
        </p:nvSpPr>
        <p:spPr>
          <a:xfrm>
            <a:off x="371475" y="664246"/>
            <a:ext cx="11520487" cy="758824"/>
          </a:xfrm>
        </p:spPr>
        <p:txBody>
          <a:bodyPr rtlCol="0"/>
          <a:lstStyle/>
          <a:p>
            <a:pPr algn="ctr"/>
            <a:r>
              <a:rPr lang="en-GB" sz="3600" dirty="0"/>
              <a:t>SENTIMENT COUNTS BY YEAR</a:t>
            </a:r>
          </a:p>
        </p:txBody>
      </p:sp>
    </p:spTree>
    <p:extLst>
      <p:ext uri="{BB962C8B-B14F-4D97-AF65-F5344CB8AC3E}">
        <p14:creationId xmlns:p14="http://schemas.microsoft.com/office/powerpoint/2010/main" val="1943084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GB" smtClean="0"/>
              <a:t>23</a:t>
            </a:fld>
            <a:endParaRPr lang="en-GB"/>
          </a:p>
        </p:txBody>
      </p:sp>
      <p:pic>
        <p:nvPicPr>
          <p:cNvPr id="26" name="Picture Placeholder 16">
            <a:extLst>
              <a:ext uri="{FF2B5EF4-FFF2-40B4-BE49-F238E27FC236}">
                <a16:creationId xmlns:a16="http://schemas.microsoft.com/office/drawing/2014/main" id="{14C319CA-26E6-F8CA-566E-6B2463F5B186}"/>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p:blipFill>
        <p:spPr>
          <a:xfrm>
            <a:off x="4280096" y="3874435"/>
            <a:ext cx="3600000" cy="2983565"/>
          </a:xfrm>
          <a:prstGeom prst="rect">
            <a:avLst/>
          </a:prstGeom>
          <a:solidFill>
            <a:schemeClr val="bg1">
              <a:lumMod val="95000"/>
            </a:schemeClr>
          </a:solidFill>
        </p:spPr>
      </p:pic>
      <p:pic>
        <p:nvPicPr>
          <p:cNvPr id="27" name="Picture Placeholder 16">
            <a:extLst>
              <a:ext uri="{FF2B5EF4-FFF2-40B4-BE49-F238E27FC236}">
                <a16:creationId xmlns:a16="http://schemas.microsoft.com/office/drawing/2014/main" id="{0B9F6FFC-1A3D-FD3E-E0DC-ADEA695F8A0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04260" y="669095"/>
            <a:ext cx="3809770" cy="2975609"/>
          </a:xfrm>
          <a:prstGeom prst="rect">
            <a:avLst/>
          </a:prstGeom>
          <a:solidFill>
            <a:schemeClr val="bg1">
              <a:lumMod val="95000"/>
            </a:schemeClr>
          </a:solidFill>
        </p:spPr>
      </p:pic>
      <p:pic>
        <p:nvPicPr>
          <p:cNvPr id="2" name="Picture Placeholder 16">
            <a:extLst>
              <a:ext uri="{FF2B5EF4-FFF2-40B4-BE49-F238E27FC236}">
                <a16:creationId xmlns:a16="http://schemas.microsoft.com/office/drawing/2014/main" id="{515FA96F-AE28-C059-F105-E48985EE29D3}"/>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205008" y="683886"/>
            <a:ext cx="3772800" cy="3045350"/>
          </a:xfrm>
          <a:prstGeom prst="rect">
            <a:avLst/>
          </a:prstGeom>
          <a:solidFill>
            <a:schemeClr val="bg1">
              <a:lumMod val="95000"/>
            </a:schemeClr>
          </a:solidFill>
        </p:spPr>
      </p:pic>
      <p:pic>
        <p:nvPicPr>
          <p:cNvPr id="4" name="Picture Placeholder 16">
            <a:extLst>
              <a:ext uri="{FF2B5EF4-FFF2-40B4-BE49-F238E27FC236}">
                <a16:creationId xmlns:a16="http://schemas.microsoft.com/office/drawing/2014/main" id="{4290BA6B-6C34-40CE-994D-E29D34E59336}"/>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4184522" y="669095"/>
            <a:ext cx="3808800" cy="3045350"/>
          </a:xfrm>
          <a:prstGeom prst="rect">
            <a:avLst/>
          </a:prstGeom>
          <a:solidFill>
            <a:schemeClr val="bg1">
              <a:lumMod val="95000"/>
            </a:schemeClr>
          </a:solidFill>
        </p:spPr>
      </p:pic>
      <p:sp>
        <p:nvSpPr>
          <p:cNvPr id="8" name="Text Placeholder 9">
            <a:extLst>
              <a:ext uri="{FF2B5EF4-FFF2-40B4-BE49-F238E27FC236}">
                <a16:creationId xmlns:a16="http://schemas.microsoft.com/office/drawing/2014/main" id="{A43D44F1-4619-D9A8-CAF1-E9FFE74F818F}"/>
              </a:ext>
            </a:extLst>
          </p:cNvPr>
          <p:cNvSpPr txBox="1">
            <a:spLocks/>
          </p:cNvSpPr>
          <p:nvPr/>
        </p:nvSpPr>
        <p:spPr>
          <a:xfrm>
            <a:off x="245454" y="3444851"/>
            <a:ext cx="3809770" cy="51845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1400" dirty="0"/>
              <a:t>Sentiment on Social Media Likes per Company</a:t>
            </a:r>
          </a:p>
        </p:txBody>
      </p:sp>
      <p:sp>
        <p:nvSpPr>
          <p:cNvPr id="9" name="Text Placeholder 9">
            <a:extLst>
              <a:ext uri="{FF2B5EF4-FFF2-40B4-BE49-F238E27FC236}">
                <a16:creationId xmlns:a16="http://schemas.microsoft.com/office/drawing/2014/main" id="{13450D14-B49C-B4A2-98C7-FD035F73A69B}"/>
              </a:ext>
            </a:extLst>
          </p:cNvPr>
          <p:cNvSpPr txBox="1">
            <a:spLocks/>
          </p:cNvSpPr>
          <p:nvPr/>
        </p:nvSpPr>
        <p:spPr>
          <a:xfrm>
            <a:off x="4210670" y="3455216"/>
            <a:ext cx="3867898" cy="51845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1400" dirty="0"/>
              <a:t>Sentiment Social Media Retweets per Company</a:t>
            </a:r>
          </a:p>
        </p:txBody>
      </p:sp>
      <p:sp>
        <p:nvSpPr>
          <p:cNvPr id="10" name="Text Placeholder 9">
            <a:extLst>
              <a:ext uri="{FF2B5EF4-FFF2-40B4-BE49-F238E27FC236}">
                <a16:creationId xmlns:a16="http://schemas.microsoft.com/office/drawing/2014/main" id="{7715ED18-A367-3BC1-84B6-416358DFABB5}"/>
              </a:ext>
            </a:extLst>
          </p:cNvPr>
          <p:cNvSpPr txBox="1">
            <a:spLocks/>
          </p:cNvSpPr>
          <p:nvPr/>
        </p:nvSpPr>
        <p:spPr>
          <a:xfrm>
            <a:off x="8163814" y="3444851"/>
            <a:ext cx="3809770" cy="51845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1400" dirty="0"/>
              <a:t>Sentiment Social Media Replies per Company</a:t>
            </a:r>
          </a:p>
        </p:txBody>
      </p:sp>
      <p:sp>
        <p:nvSpPr>
          <p:cNvPr id="11" name="Text Placeholder 9">
            <a:extLst>
              <a:ext uri="{FF2B5EF4-FFF2-40B4-BE49-F238E27FC236}">
                <a16:creationId xmlns:a16="http://schemas.microsoft.com/office/drawing/2014/main" id="{472D99DE-CDB9-F3B7-8EB8-5F79F3A702A7}"/>
              </a:ext>
            </a:extLst>
          </p:cNvPr>
          <p:cNvSpPr txBox="1">
            <a:spLocks/>
          </p:cNvSpPr>
          <p:nvPr/>
        </p:nvSpPr>
        <p:spPr>
          <a:xfrm>
            <a:off x="7880096" y="5294347"/>
            <a:ext cx="3483406" cy="51845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400" dirty="0"/>
              <a:t>Social Media Reach per Company</a:t>
            </a:r>
          </a:p>
        </p:txBody>
      </p:sp>
      <p:sp>
        <p:nvSpPr>
          <p:cNvPr id="12" name="Title 8">
            <a:extLst>
              <a:ext uri="{FF2B5EF4-FFF2-40B4-BE49-F238E27FC236}">
                <a16:creationId xmlns:a16="http://schemas.microsoft.com/office/drawing/2014/main" id="{22CCB575-6ECB-F4EA-312A-8794FC4C4B03}"/>
              </a:ext>
            </a:extLst>
          </p:cNvPr>
          <p:cNvSpPr>
            <a:spLocks noGrp="1"/>
          </p:cNvSpPr>
          <p:nvPr>
            <p:ph type="title"/>
          </p:nvPr>
        </p:nvSpPr>
        <p:spPr>
          <a:xfrm>
            <a:off x="343706" y="-71763"/>
            <a:ext cx="11520487" cy="755649"/>
          </a:xfrm>
        </p:spPr>
        <p:txBody>
          <a:bodyPr rtlCol="0">
            <a:normAutofit/>
          </a:bodyPr>
          <a:lstStyle/>
          <a:p>
            <a:pPr rtl="0"/>
            <a:r>
              <a:rPr lang="en-GB" sz="3200" dirty="0"/>
              <a:t>SOCIAL MEDIA METRICS</a:t>
            </a:r>
          </a:p>
        </p:txBody>
      </p:sp>
    </p:spTree>
    <p:extLst>
      <p:ext uri="{BB962C8B-B14F-4D97-AF65-F5344CB8AC3E}">
        <p14:creationId xmlns:p14="http://schemas.microsoft.com/office/powerpoint/2010/main" val="3396487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1" y="278606"/>
            <a:ext cx="9406392" cy="6300788"/>
          </a:xfrm>
        </p:spPr>
      </p:pic>
      <p:sp>
        <p:nvSpPr>
          <p:cNvPr id="4" name="TextBox 3">
            <a:extLst>
              <a:ext uri="{FF2B5EF4-FFF2-40B4-BE49-F238E27FC236}">
                <a16:creationId xmlns:a16="http://schemas.microsoft.com/office/drawing/2014/main" id="{0D7E5CE0-F5BE-98F6-2D97-ACF8F9FD56D0}"/>
              </a:ext>
            </a:extLst>
          </p:cNvPr>
          <p:cNvSpPr txBox="1"/>
          <p:nvPr/>
        </p:nvSpPr>
        <p:spPr>
          <a:xfrm>
            <a:off x="9493856" y="2655735"/>
            <a:ext cx="2576223" cy="1077218"/>
          </a:xfrm>
          <a:prstGeom prst="rect">
            <a:avLst/>
          </a:prstGeom>
          <a:noFill/>
        </p:spPr>
        <p:txBody>
          <a:bodyPr wrap="square" rtlCol="0">
            <a:spAutoFit/>
          </a:bodyPr>
          <a:lstStyle/>
          <a:p>
            <a:pPr algn="ctr"/>
            <a:r>
              <a:rPr lang="en-GB" sz="3200" b="1" dirty="0">
                <a:solidFill>
                  <a:schemeClr val="bg2"/>
                </a:solidFill>
                <a:latin typeface="Algerian" panose="020B0604020202020204" pitchFamily="82" charset="0"/>
              </a:rPr>
              <a:t>ANY</a:t>
            </a:r>
          </a:p>
          <a:p>
            <a:pPr algn="ctr"/>
            <a:r>
              <a:rPr lang="en-GB" sz="3200" b="1" dirty="0">
                <a:solidFill>
                  <a:schemeClr val="bg2"/>
                </a:solidFill>
                <a:latin typeface="Algerian" panose="020B0604020202020204" pitchFamily="82" charset="0"/>
              </a:rPr>
              <a:t>QUESTIONS?</a:t>
            </a:r>
          </a:p>
        </p:txBody>
      </p:sp>
    </p:spTree>
    <p:extLst>
      <p:ext uri="{BB962C8B-B14F-4D97-AF65-F5344CB8AC3E}">
        <p14:creationId xmlns:p14="http://schemas.microsoft.com/office/powerpoint/2010/main" val="130787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en-GB" dirty="0"/>
              <a:t>DATA UNDERSTANDING</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en-GB" dirty="0"/>
              <a:t>Gemi Data</a:t>
            </a:r>
          </a:p>
          <a:p>
            <a:pPr rtl="0"/>
            <a:r>
              <a:rPr lang="en-GB" dirty="0"/>
              <a:t>Elevate Startup Data Details </a:t>
            </a:r>
          </a:p>
          <a:p>
            <a:pPr rtl="0"/>
            <a:r>
              <a:rPr lang="en-GB" dirty="0"/>
              <a:t>Twitter Data</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GB" smtClean="0"/>
              <a:t>3</a:t>
            </a:fld>
            <a:endParaRPr lang="en-GB"/>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spTree>
    <p:extLst>
      <p:ext uri="{BB962C8B-B14F-4D97-AF65-F5344CB8AC3E}">
        <p14:creationId xmlns:p14="http://schemas.microsoft.com/office/powerpoint/2010/main" val="130031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en-GB" dirty="0"/>
              <a:t>DATA PREPROCESSING</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GB" smtClean="0"/>
              <a:t>4</a:t>
            </a:fld>
            <a:endParaRPr lang="en-GB"/>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rcRect t="14294" b="14294"/>
          <a:stretch/>
        </p:blipFill>
        <p:spPr>
          <a:xfrm>
            <a:off x="910519" y="1739900"/>
            <a:ext cx="1689100" cy="1397000"/>
          </a:xfrm>
        </p:spPr>
      </p:pic>
      <p:pic>
        <p:nvPicPr>
          <p:cNvPr id="26" name="Picture Placeholder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837473B0-CC2E-450A-ABE3-18F120FF3D39}">
                <a1611:picAttrSrcUrl xmlns:a1611="http://schemas.microsoft.com/office/drawing/2016/11/main" r:id="rId6"/>
              </a:ext>
            </a:extLst>
          </a:blip>
          <a:srcRect l="23467" r="15994"/>
          <a:stretch/>
        </p:blipFill>
        <p:spPr>
          <a:xfrm>
            <a:off x="3943847" y="4263231"/>
            <a:ext cx="1575066" cy="1463493"/>
          </a:xfrm>
        </p:spPr>
      </p:pic>
      <p:pic>
        <p:nvPicPr>
          <p:cNvPr id="24" name="Picture Placeholder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a:blip r:embed="rId7">
            <a:duotone>
              <a:schemeClr val="accent5">
                <a:shade val="45000"/>
                <a:satMod val="135000"/>
              </a:schemeClr>
              <a:prstClr val="white"/>
            </a:duotone>
            <a:extLst>
              <a:ext uri="{837473B0-CC2E-450A-ABE3-18F120FF3D39}">
                <a1611:picAttrSrcUrl xmlns:a1611="http://schemas.microsoft.com/office/drawing/2016/11/main" r:id="rId8"/>
              </a:ext>
            </a:extLst>
          </a:blip>
          <a:srcRect t="875" b="875"/>
          <a:stretch/>
        </p:blipFill>
        <p:spPr>
          <a:xfrm>
            <a:off x="6744524" y="1739900"/>
            <a:ext cx="1689100" cy="1397000"/>
          </a:xfrm>
        </p:spPr>
      </p:pic>
      <p:pic>
        <p:nvPicPr>
          <p:cNvPr id="28" name="Picture Placeholder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a:blip r:embed="rId9">
            <a:extLst>
              <a:ext uri="{BEBA8EAE-BF5A-486C-A8C5-ECC9F3942E4B}">
                <a14:imgProps xmlns:a14="http://schemas.microsoft.com/office/drawing/2010/main">
                  <a14:imgLayer r:embed="rId10">
                    <a14:imgEffect>
                      <a14:saturation sat="400000"/>
                    </a14:imgEffect>
                  </a14:imgLayer>
                </a14:imgProps>
              </a:ext>
              <a:ext uri="{837473B0-CC2E-450A-ABE3-18F120FF3D39}">
                <a1611:picAttrSrcUrl xmlns:a1611="http://schemas.microsoft.com/office/drawing/2016/11/main" r:id="rId11"/>
              </a:ext>
            </a:extLst>
          </a:blip>
          <a:srcRect l="18413" r="18413"/>
          <a:stretch/>
        </p:blipFill>
        <p:spPr>
          <a:xfrm>
            <a:off x="9659235" y="4263232"/>
            <a:ext cx="1689100" cy="1397000"/>
          </a:xfrm>
        </p:spPr>
      </p:pic>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en-GB" dirty="0"/>
              <a:t>LANGUAGE TRANSLATION</a:t>
            </a: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GB" dirty="0"/>
              <a:t>DATA TYPE HANDLING</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lnSpc>
                <a:spcPct val="100000"/>
              </a:lnSpc>
            </a:pPr>
            <a:r>
              <a:rPr lang="en-GB" dirty="0"/>
              <a:t>REMOVING STOPWORDS, PUNCTUTATIONS, SPECIAL CHARACTERS, URL</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GB" dirty="0"/>
              <a:t>CONVERTING CURRENCIES</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GB" smtClean="0"/>
              <a:t>5</a:t>
            </a:fld>
            <a:endParaRPr lang="en-GB"/>
          </a:p>
        </p:txBody>
      </p:sp>
    </p:spTree>
    <p:extLst>
      <p:ext uri="{BB962C8B-B14F-4D97-AF65-F5344CB8AC3E}">
        <p14:creationId xmlns:p14="http://schemas.microsoft.com/office/powerpoint/2010/main" val="1163063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en-GB" dirty="0"/>
              <a:t>MODELLING</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GB" smtClean="0"/>
              <a:t>6</a:t>
            </a:fld>
            <a:endParaRPr lang="en-GB"/>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7885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2" name="Title 4">
            <a:extLst>
              <a:ext uri="{FF2B5EF4-FFF2-40B4-BE49-F238E27FC236}">
                <a16:creationId xmlns:a16="http://schemas.microsoft.com/office/drawing/2014/main" id="{024569E8-D6E0-A282-7A9F-73D0C3D06265}"/>
              </a:ext>
            </a:extLst>
          </p:cNvPr>
          <p:cNvSpPr txBox="1">
            <a:spLocks/>
          </p:cNvSpPr>
          <p:nvPr/>
        </p:nvSpPr>
        <p:spPr>
          <a:xfrm>
            <a:off x="5050735" y="964772"/>
            <a:ext cx="6841228" cy="1175444"/>
          </a:xfrm>
          <a:prstGeom prst="rect">
            <a:avLst/>
          </a:prstGeom>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GB" dirty="0"/>
              <a:t>EQUITY ANALYSIS</a:t>
            </a:r>
          </a:p>
        </p:txBody>
      </p:sp>
    </p:spTree>
    <p:extLst>
      <p:ext uri="{BB962C8B-B14F-4D97-AF65-F5344CB8AC3E}">
        <p14:creationId xmlns:p14="http://schemas.microsoft.com/office/powerpoint/2010/main" val="196070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400" b="1" i="0" u="none" strike="noStrike" kern="1200" cap="none" spc="0" normalizeH="0" dirty="0">
                <a:ln>
                  <a:noFill/>
                </a:ln>
                <a:solidFill>
                  <a:schemeClr val="tx1"/>
                </a:solidFill>
                <a:effectLst/>
                <a:uLnTx/>
                <a:uFillTx/>
                <a:latin typeface="+mj-lt"/>
                <a:ea typeface="+mn-ea"/>
                <a:cs typeface="+mn-cs"/>
              </a:rPr>
              <a:t>Distortion Score (with Elbow Method)</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GB" dirty="0"/>
              <a:t>Silhouette Score </a:t>
            </a:r>
            <a:r>
              <a:rPr lang="en-GB" sz="2400" b="1" i="0" u="none" strike="noStrike" kern="1200" cap="none" spc="0" normalizeH="0" dirty="0">
                <a:ln>
                  <a:noFill/>
                </a:ln>
                <a:solidFill>
                  <a:schemeClr val="tx1"/>
                </a:solidFill>
                <a:effectLst/>
                <a:uLnTx/>
                <a:uFillTx/>
                <a:latin typeface="+mj-lt"/>
                <a:ea typeface="+mn-ea"/>
                <a:cs typeface="+mn-cs"/>
              </a:rPr>
              <a:t>(with Elbow Method)</a:t>
            </a:r>
            <a:endParaRPr lang="en-GB" dirty="0"/>
          </a:p>
        </p:txBody>
      </p:sp>
      <p:pic>
        <p:nvPicPr>
          <p:cNvPr id="13"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p:pic>
      <p:pic>
        <p:nvPicPr>
          <p:cNvPr id="15" name="Picture Placeholder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a:srcRect/>
          <a:stretch/>
        </p:blipFill>
        <p:spPr/>
      </p:pic>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GB" smtClean="0"/>
              <a:t>8</a:t>
            </a:fld>
            <a:endParaRPr lang="en-GB"/>
          </a:p>
        </p:txBody>
      </p:sp>
    </p:spTree>
    <p:extLst>
      <p:ext uri="{BB962C8B-B14F-4D97-AF65-F5344CB8AC3E}">
        <p14:creationId xmlns:p14="http://schemas.microsoft.com/office/powerpoint/2010/main" val="31496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algn="ctr" rtl="0"/>
            <a:r>
              <a:rPr lang="en-GB" dirty="0"/>
              <a:t>AGGLOMERATIVE CLUSTERING</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GB" smtClean="0"/>
              <a:t>9</a:t>
            </a:fld>
            <a:endParaRPr lang="en-GB"/>
          </a:p>
        </p:txBody>
      </p:sp>
      <p:pic>
        <p:nvPicPr>
          <p:cNvPr id="11" name="Picture Placeholder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1266" r="1266"/>
          <a:stretch/>
        </p:blipFill>
        <p:spPr>
          <a:xfrm>
            <a:off x="1868557" y="1447136"/>
            <a:ext cx="8062621" cy="4826443"/>
          </a:xfrm>
        </p:spPr>
      </p:pic>
    </p:spTree>
    <p:extLst>
      <p:ext uri="{BB962C8B-B14F-4D97-AF65-F5344CB8AC3E}">
        <p14:creationId xmlns:p14="http://schemas.microsoft.com/office/powerpoint/2010/main" val="324238993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05_TF34126823" id="{A36B3F0F-6A89-4022-9B0D-25E2C5E261D4}" vid="{E5BBDD02-9C16-49FE-B942-FCEA8FA356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38775AE66E154C921D54B37AEFB6F6" ma:contentTypeVersion="8" ma:contentTypeDescription="Create a new document." ma:contentTypeScope="" ma:versionID="16246e94ad0b7cbff3c4844bb155122b">
  <xsd:schema xmlns:xsd="http://www.w3.org/2001/XMLSchema" xmlns:xs="http://www.w3.org/2001/XMLSchema" xmlns:p="http://schemas.microsoft.com/office/2006/metadata/properties" xmlns:ns2="d6e70c7a-0a91-45b6-b525-84666eff1e9a" xmlns:ns3="1f2df66c-740a-4a50-ae85-f7f9d63b01be" targetNamespace="http://schemas.microsoft.com/office/2006/metadata/properties" ma:root="true" ma:fieldsID="d93a8f5d8141bdd9d6b6e5ccad14d4ce" ns2:_="" ns3:_="">
    <xsd:import namespace="d6e70c7a-0a91-45b6-b525-84666eff1e9a"/>
    <xsd:import namespace="1f2df66c-740a-4a50-ae85-f7f9d63b01b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e70c7a-0a91-45b6-b525-84666eff1e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2df66c-740a-4a50-ae85-f7f9d63b01b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698d8e5-5bb1-4697-a25e-eb767557d03c}" ma:internalName="TaxCatchAll" ma:showField="CatchAllData" ma:web="1f2df66c-740a-4a50-ae85-f7f9d63b01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E53452-A4E9-4F95-A253-66035AE4C444}"/>
</file>

<file path=customXml/itemProps2.xml><?xml version="1.0" encoding="utf-8"?>
<ds:datastoreItem xmlns:ds="http://schemas.openxmlformats.org/officeDocument/2006/customXml" ds:itemID="{A89BBA0C-8733-4F65-B6EB-177C90640D0C}"/>
</file>

<file path=docProps/app.xml><?xml version="1.0" encoding="utf-8"?>
<Properties xmlns="http://schemas.openxmlformats.org/officeDocument/2006/extended-properties" xmlns:vt="http://schemas.openxmlformats.org/officeDocument/2006/docPropsVTypes">
  <Template>Classic bold block presentation</Template>
  <TotalTime>1346</TotalTime>
  <Words>345</Words>
  <Application>Microsoft Office PowerPoint</Application>
  <PresentationFormat>Widescreen</PresentationFormat>
  <Paragraphs>91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HP Simplified Jpan</vt:lpstr>
      <vt:lpstr>Algerian</vt:lpstr>
      <vt:lpstr>Arial</vt:lpstr>
      <vt:lpstr>Calibri</vt:lpstr>
      <vt:lpstr>Calibri Light</vt:lpstr>
      <vt:lpstr>Office Theme</vt:lpstr>
      <vt:lpstr>DATA SCIENCE HACKATHON 2022-2023</vt:lpstr>
      <vt:lpstr>OBJECTIVES</vt:lpstr>
      <vt:lpstr>DATA UNDERSTANDING</vt:lpstr>
      <vt:lpstr>DATA PREPROCESSING</vt:lpstr>
      <vt:lpstr>PowerPoint Presentation</vt:lpstr>
      <vt:lpstr>MODELLING</vt:lpstr>
      <vt:lpstr>PowerPoint Presentation</vt:lpstr>
      <vt:lpstr>Distortion Score (with Elbow Method)</vt:lpstr>
      <vt:lpstr>AGGLOMERATIVE CLUSTERING</vt:lpstr>
      <vt:lpstr>PowerPoint Presentation</vt:lpstr>
      <vt:lpstr>CLUSTERING</vt:lpstr>
      <vt:lpstr>PowerPoint Presentation</vt:lpstr>
      <vt:lpstr>Industry Analysis</vt:lpstr>
      <vt:lpstr>Business Model Analysis</vt:lpstr>
      <vt:lpstr>PowerPoint Presentation</vt:lpstr>
      <vt:lpstr>PowerPoint Presentation</vt:lpstr>
      <vt:lpstr>PowerPoint Presentation</vt:lpstr>
      <vt:lpstr>WORD CLOUD</vt:lpstr>
      <vt:lpstr>COMPANY SENTIMENTS</vt:lpstr>
      <vt:lpstr>SENTIMENT DISTRIBUTION FOR COMPANY BY YEAR</vt:lpstr>
      <vt:lpstr>SENTIMENT DISTRIBUTION FOR REGION</vt:lpstr>
      <vt:lpstr>SENTIMENT COUNTS BY YEAR</vt:lpstr>
      <vt:lpstr>SOCIAL MEDIA METRICS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HACKATHON 2022-2023</dc:title>
  <dc:creator>Urmila Gurung</dc:creator>
  <cp:lastModifiedBy>Urmila Gurung</cp:lastModifiedBy>
  <cp:revision>11</cp:revision>
  <dcterms:created xsi:type="dcterms:W3CDTF">2023-04-24T09:55:47Z</dcterms:created>
  <dcterms:modified xsi:type="dcterms:W3CDTF">2023-04-25T16:08:41Z</dcterms:modified>
</cp:coreProperties>
</file>